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9" r:id="rId2"/>
    <p:sldId id="258" r:id="rId3"/>
  </p:sldIdLst>
  <p:sldSz cx="10691813" cy="7559675"/>
  <p:notesSz cx="987425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99"/>
    <a:srgbClr val="FF0000"/>
    <a:srgbClr val="FF6699"/>
    <a:srgbClr val="FF7C80"/>
    <a:srgbClr val="FF9999"/>
    <a:srgbClr val="FF0066"/>
    <a:srgbClr val="66FF99"/>
    <a:srgbClr val="CCCCFF"/>
    <a:srgbClr val="FBD6FE"/>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0" autoAdjust="0"/>
    <p:restoredTop sz="94238" autoAdjust="0"/>
  </p:normalViewPr>
  <p:slideViewPr>
    <p:cSldViewPr snapToGrid="0">
      <p:cViewPr varScale="1">
        <p:scale>
          <a:sx n="74" d="100"/>
          <a:sy n="74" d="100"/>
        </p:scale>
        <p:origin x="18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278313" cy="344488"/>
          </a:xfrm>
          <a:prstGeom prst="rect">
            <a:avLst/>
          </a:prstGeom>
        </p:spPr>
        <p:txBody>
          <a:bodyPr vert="horz" lIns="91426" tIns="45712" rIns="91426"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5592763" y="0"/>
            <a:ext cx="4279900" cy="344488"/>
          </a:xfrm>
          <a:prstGeom prst="rect">
            <a:avLst/>
          </a:prstGeom>
        </p:spPr>
        <p:txBody>
          <a:bodyPr vert="horz" lIns="91426" tIns="45712" rIns="91426" bIns="45712" rtlCol="0"/>
          <a:lstStyle>
            <a:lvl1pPr algn="r">
              <a:defRPr sz="1200"/>
            </a:lvl1pPr>
          </a:lstStyle>
          <a:p>
            <a:fld id="{69A12F2B-F73B-47B8-AD75-651D8F74FF74}" type="datetimeFigureOut">
              <a:rPr kumimoji="1" lang="ja-JP" altLang="en-US" smtClean="0"/>
              <a:t>2025/10/31</a:t>
            </a:fld>
            <a:endParaRPr kumimoji="1" lang="ja-JP" altLang="en-US"/>
          </a:p>
        </p:txBody>
      </p:sp>
      <p:sp>
        <p:nvSpPr>
          <p:cNvPr id="4" name="スライド イメージ プレースホルダー 3"/>
          <p:cNvSpPr>
            <a:spLocks noGrp="1" noRot="1" noChangeAspect="1"/>
          </p:cNvSpPr>
          <p:nvPr>
            <p:ph type="sldImg" idx="2"/>
          </p:nvPr>
        </p:nvSpPr>
        <p:spPr>
          <a:xfrm>
            <a:off x="3300413" y="857250"/>
            <a:ext cx="3273425" cy="2314575"/>
          </a:xfrm>
          <a:prstGeom prst="rect">
            <a:avLst/>
          </a:prstGeom>
          <a:noFill/>
          <a:ln w="12700">
            <a:solidFill>
              <a:prstClr val="black"/>
            </a:solidFill>
          </a:ln>
        </p:spPr>
        <p:txBody>
          <a:bodyPr vert="horz" lIns="91426" tIns="45712" rIns="91426" bIns="45712" rtlCol="0" anchor="ctr"/>
          <a:lstStyle/>
          <a:p>
            <a:endParaRPr lang="ja-JP" altLang="en-US"/>
          </a:p>
        </p:txBody>
      </p:sp>
      <p:sp>
        <p:nvSpPr>
          <p:cNvPr id="5" name="ノート プレースホルダー 4"/>
          <p:cNvSpPr>
            <a:spLocks noGrp="1"/>
          </p:cNvSpPr>
          <p:nvPr>
            <p:ph type="body" sz="quarter" idx="3"/>
          </p:nvPr>
        </p:nvSpPr>
        <p:spPr>
          <a:xfrm>
            <a:off x="987426" y="3300449"/>
            <a:ext cx="7899400" cy="2700337"/>
          </a:xfrm>
          <a:prstGeom prst="rect">
            <a:avLst/>
          </a:prstGeom>
        </p:spPr>
        <p:txBody>
          <a:bodyPr vert="horz" lIns="91426" tIns="45712" rIns="91426"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513552"/>
            <a:ext cx="4278313" cy="344487"/>
          </a:xfrm>
          <a:prstGeom prst="rect">
            <a:avLst/>
          </a:prstGeom>
        </p:spPr>
        <p:txBody>
          <a:bodyPr vert="horz" lIns="91426" tIns="45712" rIns="91426"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92763" y="6513552"/>
            <a:ext cx="4279900" cy="344487"/>
          </a:xfrm>
          <a:prstGeom prst="rect">
            <a:avLst/>
          </a:prstGeom>
        </p:spPr>
        <p:txBody>
          <a:bodyPr vert="horz" lIns="91426" tIns="45712" rIns="91426" bIns="45712" rtlCol="0" anchor="b"/>
          <a:lstStyle>
            <a:lvl1pPr algn="r">
              <a:defRPr sz="1200"/>
            </a:lvl1pPr>
          </a:lstStyle>
          <a:p>
            <a:fld id="{654B9902-58B0-4BCF-ACD3-B514A65465B6}" type="slidenum">
              <a:rPr kumimoji="1" lang="ja-JP" altLang="en-US" smtClean="0"/>
              <a:t>‹#›</a:t>
            </a:fld>
            <a:endParaRPr kumimoji="1" lang="ja-JP" altLang="en-US"/>
          </a:p>
        </p:txBody>
      </p:sp>
    </p:spTree>
    <p:extLst>
      <p:ext uri="{BB962C8B-B14F-4D97-AF65-F5344CB8AC3E}">
        <p14:creationId xmlns:p14="http://schemas.microsoft.com/office/powerpoint/2010/main" val="17710010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4B9902-58B0-4BCF-ACD3-B514A65465B6}" type="slidenum">
              <a:rPr kumimoji="1" lang="ja-JP" altLang="en-US" smtClean="0"/>
              <a:t>1</a:t>
            </a:fld>
            <a:endParaRPr kumimoji="1" lang="ja-JP" altLang="en-US"/>
          </a:p>
        </p:txBody>
      </p:sp>
    </p:spTree>
    <p:extLst>
      <p:ext uri="{BB962C8B-B14F-4D97-AF65-F5344CB8AC3E}">
        <p14:creationId xmlns:p14="http://schemas.microsoft.com/office/powerpoint/2010/main" val="459307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54B9902-58B0-4BCF-ACD3-B514A65465B6}" type="slidenum">
              <a:rPr kumimoji="1" lang="ja-JP" altLang="en-US" smtClean="0"/>
              <a:t>2</a:t>
            </a:fld>
            <a:endParaRPr kumimoji="1" lang="ja-JP" altLang="en-US"/>
          </a:p>
        </p:txBody>
      </p:sp>
    </p:spTree>
    <p:extLst>
      <p:ext uri="{BB962C8B-B14F-4D97-AF65-F5344CB8AC3E}">
        <p14:creationId xmlns:p14="http://schemas.microsoft.com/office/powerpoint/2010/main" val="3207226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52862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3364183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2569251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2311312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1252605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290266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290748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1964527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115114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3904759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FD1065-04DA-4B6D-901A-364BCF99B563}" type="datetimeFigureOut">
              <a:rPr kumimoji="1" lang="ja-JP" altLang="en-US" smtClean="0"/>
              <a:t>2025/10/31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293166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B6FD1065-04DA-4B6D-901A-364BCF99B563}" type="datetimeFigureOut">
              <a:rPr kumimoji="1" lang="ja-JP" altLang="en-US" smtClean="0"/>
              <a:t>2025/10/31</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D9858903-93C0-4E91-A274-21700498BE3B}" type="slidenum">
              <a:rPr kumimoji="1" lang="ja-JP" altLang="en-US" smtClean="0"/>
              <a:t>‹#›</a:t>
            </a:fld>
            <a:endParaRPr kumimoji="1" lang="ja-JP" altLang="en-US"/>
          </a:p>
        </p:txBody>
      </p:sp>
    </p:spTree>
    <p:extLst>
      <p:ext uri="{BB962C8B-B14F-4D97-AF65-F5344CB8AC3E}">
        <p14:creationId xmlns:p14="http://schemas.microsoft.com/office/powerpoint/2010/main" val="3949523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8.jp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jpeg"/><Relationship Id="rId4" Type="http://schemas.openxmlformats.org/officeDocument/2006/relationships/image" Target="../media/image6.pn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爆発: 8 pt 46">
            <a:extLst>
              <a:ext uri="{FF2B5EF4-FFF2-40B4-BE49-F238E27FC236}">
                <a16:creationId xmlns:a16="http://schemas.microsoft.com/office/drawing/2014/main" id="{6D508458-269F-4F8D-B950-972E18557874}"/>
              </a:ext>
            </a:extLst>
          </p:cNvPr>
          <p:cNvSpPr/>
          <p:nvPr/>
        </p:nvSpPr>
        <p:spPr>
          <a:xfrm>
            <a:off x="8130288" y="11213538"/>
            <a:ext cx="206094" cy="53264"/>
          </a:xfrm>
          <a:prstGeom prst="irregularSeal1">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Text Box 1063"/>
          <p:cNvSpPr txBox="1">
            <a:spLocks noChangeArrowheads="1"/>
          </p:cNvSpPr>
          <p:nvPr/>
        </p:nvSpPr>
        <p:spPr bwMode="auto">
          <a:xfrm>
            <a:off x="39714" y="957958"/>
            <a:ext cx="2809965" cy="6559693"/>
          </a:xfrm>
          <a:prstGeom prst="rect">
            <a:avLst/>
          </a:prstGeom>
          <a:noFill/>
          <a:ln>
            <a:noFill/>
          </a:ln>
        </p:spPr>
        <p:txBody>
          <a:bodyPr rot="0" vert="horz" wrap="square" lIns="80189" tIns="40094" rIns="80189" bIns="40094" anchor="t" anchorCtr="0" upright="1">
            <a:noAutofit/>
          </a:bodyPr>
          <a:lstStyle/>
          <a:p>
            <a:r>
              <a:rPr lang="zh-TW" altLang="en-US" sz="1000" b="1" spc="18" dirty="0">
                <a:solidFill>
                  <a:srgbClr val="FF0000"/>
                </a:solidFill>
                <a:effectLst>
                  <a:outerShdw blurRad="50800" dist="38100" dir="2700000" algn="tl">
                    <a:srgbClr val="000000">
                      <a:alpha val="40000"/>
                    </a:srgbClr>
                  </a:outerShdw>
                </a:effectLst>
                <a:latin typeface="Tahoma" panose="020B0604030504040204" pitchFamily="34" charset="0"/>
                <a:ea typeface="ＭＳ Ｐゴシック" panose="020B0600070205080204" pitchFamily="50" charset="-128"/>
                <a:cs typeface="Times New Roman" panose="02020603050405020304" pitchFamily="18" charset="0"/>
              </a:rPr>
              <a:t>■休診</a:t>
            </a:r>
            <a:r>
              <a:rPr lang="zh-TW" altLang="en-US" sz="1000" b="1" spc="18" dirty="0">
                <a:effectLst>
                  <a:outerShdw blurRad="50800" dist="38100" dir="2700000" algn="tl">
                    <a:srgbClr val="000000">
                      <a:alpha val="40000"/>
                    </a:srgbClr>
                  </a:outerShdw>
                </a:effectLst>
                <a:latin typeface="Tahoma" panose="020B0604030504040204" pitchFamily="34" charset="0"/>
                <a:ea typeface="ＭＳ Ｐゴシック" panose="020B0600070205080204" pitchFamily="50" charset="-128"/>
                <a:cs typeface="Times New Roman" panose="02020603050405020304" pitchFamily="18" charset="0"/>
              </a:rPr>
              <a:t>　</a:t>
            </a:r>
            <a:r>
              <a:rPr lang="zh-TW" altLang="en-US" sz="1000" b="1" spc="18" dirty="0">
                <a:solidFill>
                  <a:srgbClr val="339966"/>
                </a:solidFill>
                <a:effectLst>
                  <a:outerShdw blurRad="50800" dist="38100" dir="2700000" algn="tl">
                    <a:srgbClr val="000000">
                      <a:alpha val="40000"/>
                    </a:srgbClr>
                  </a:outerShdw>
                </a:effectLst>
                <a:latin typeface="Tahoma" panose="020B0604030504040204" pitchFamily="34" charset="0"/>
                <a:ea typeface="ＭＳ Ｐゴシック" panose="020B0600070205080204" pitchFamily="50" charset="-128"/>
                <a:cs typeface="Times New Roman" panose="02020603050405020304" pitchFamily="18" charset="0"/>
              </a:rPr>
              <a:t>　</a:t>
            </a:r>
            <a:r>
              <a:rPr lang="zh-TW" altLang="en-US" sz="1000" b="1" spc="18" dirty="0">
                <a:solidFill>
                  <a:srgbClr val="0000FF"/>
                </a:solidFill>
                <a:effectLst>
                  <a:outerShdw blurRad="50800" dist="38100" dir="2700000" algn="tl">
                    <a:srgbClr val="000000">
                      <a:alpha val="40000"/>
                    </a:srgbClr>
                  </a:outerShdw>
                </a:effectLst>
                <a:latin typeface="Tahoma" panose="020B0604030504040204" pitchFamily="34" charset="0"/>
                <a:ea typeface="ＭＳ Ｐゴシック" panose="020B0600070205080204" pitchFamily="50" charset="-128"/>
                <a:cs typeface="Times New Roman" panose="02020603050405020304" pitchFamily="18" charset="0"/>
              </a:rPr>
              <a:t>■午後休診</a:t>
            </a:r>
            <a:endParaRPr lang="en-US" altLang="zh-TW" sz="1000" b="1" spc="18" dirty="0">
              <a:solidFill>
                <a:srgbClr val="0000FF"/>
              </a:solidFill>
              <a:effectLst>
                <a:outerShdw blurRad="50800" dist="38100" dir="2700000" algn="tl">
                  <a:srgbClr val="000000">
                    <a:alpha val="40000"/>
                  </a:srgbClr>
                </a:outerShdw>
              </a:effectLst>
              <a:latin typeface="Tahoma" panose="020B0604030504040204" pitchFamily="34" charset="0"/>
              <a:ea typeface="ＭＳ Ｐゴシック" panose="020B0600070205080204" pitchFamily="50" charset="-128"/>
              <a:cs typeface="Times New Roman" panose="02020603050405020304" pitchFamily="18" charset="0"/>
            </a:endParaRPr>
          </a:p>
          <a:p>
            <a:endParaRPr lang="en-US" altLang="ja-JP" sz="1100" b="1" u="sng" spc="18" dirty="0">
              <a:solidFill>
                <a:srgbClr val="333333"/>
              </a:solidFill>
              <a:uFill>
                <a:solidFill>
                  <a:srgbClr val="0070C0"/>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r>
              <a:rPr lang="ja-JP" altLang="ja-JP" sz="1100" b="1" u="sng" spc="18" dirty="0">
                <a:solidFill>
                  <a:srgbClr val="333333"/>
                </a:solidFill>
                <a:uFill>
                  <a:solidFill>
                    <a:srgbClr val="0070C0"/>
                  </a:solidFill>
                </a:uFill>
                <a:latin typeface="AR P丸ゴシック体M" panose="020B0600010101010101" pitchFamily="50" charset="-128"/>
                <a:ea typeface="AR P丸ゴシック体M" panose="020B0600010101010101" pitchFamily="50" charset="-128"/>
                <a:cs typeface="Times New Roman" panose="02020603050405020304" pitchFamily="18" charset="0"/>
              </a:rPr>
              <a:t>まちだ歯科クリニック</a:t>
            </a:r>
            <a:r>
              <a:rPr lang="ja-JP" altLang="en-US" sz="1100" b="1" u="sng" spc="18" dirty="0">
                <a:solidFill>
                  <a:srgbClr val="333333"/>
                </a:solidFill>
                <a:uFill>
                  <a:solidFill>
                    <a:srgbClr val="0070C0"/>
                  </a:solidFill>
                </a:uFill>
                <a:latin typeface="AR P丸ゴシック体M" panose="020B0600010101010101" pitchFamily="50" charset="-128"/>
                <a:ea typeface="AR P丸ゴシック体M" panose="020B0600010101010101" pitchFamily="50" charset="-128"/>
                <a:cs typeface="Times New Roman" panose="02020603050405020304" pitchFamily="18" charset="0"/>
              </a:rPr>
              <a:t>　</a:t>
            </a:r>
            <a:endParaRPr lang="en-US" altLang="ja-JP" sz="1100" b="1" u="sng" spc="18" dirty="0">
              <a:solidFill>
                <a:srgbClr val="333333"/>
              </a:solidFill>
              <a:uFill>
                <a:solidFill>
                  <a:srgbClr val="0070C0"/>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r>
              <a:rPr lang="ja-JP" altLang="en-US" sz="1000" dirty="0">
                <a:latin typeface="+mj-ea"/>
                <a:ea typeface="+mj-ea"/>
              </a:rPr>
              <a:t>診療</a:t>
            </a:r>
            <a:r>
              <a:rPr lang="ja-JP" altLang="ja-JP" sz="1000" dirty="0">
                <a:latin typeface="+mj-ea"/>
                <a:ea typeface="+mj-ea"/>
              </a:rPr>
              <a:t>時間（木・日・祝日休診）</a:t>
            </a:r>
          </a:p>
          <a:p>
            <a:r>
              <a:rPr lang="ja-JP" altLang="en-US" sz="1000" dirty="0">
                <a:latin typeface="+mj-ea"/>
                <a:ea typeface="+mj-ea"/>
              </a:rPr>
              <a:t>平日　　</a:t>
            </a:r>
            <a:r>
              <a:rPr lang="en-US" altLang="ja-JP" sz="1000" dirty="0">
                <a:latin typeface="+mj-ea"/>
                <a:ea typeface="+mj-ea"/>
              </a:rPr>
              <a:t>9:00-13:00</a:t>
            </a:r>
            <a:r>
              <a:rPr lang="ja-JP" altLang="en-US" sz="1000" dirty="0">
                <a:latin typeface="+mj-ea"/>
                <a:ea typeface="+mj-ea"/>
              </a:rPr>
              <a:t> </a:t>
            </a:r>
            <a:r>
              <a:rPr lang="en-US" altLang="ja-JP" sz="1000" dirty="0">
                <a:latin typeface="+mj-ea"/>
                <a:ea typeface="+mj-ea"/>
              </a:rPr>
              <a:t>14:00-18:00</a:t>
            </a:r>
          </a:p>
          <a:p>
            <a:r>
              <a:rPr lang="ja-JP" altLang="ja-JP" sz="1000" dirty="0">
                <a:latin typeface="+mj-ea"/>
                <a:ea typeface="+mj-ea"/>
              </a:rPr>
              <a:t>土</a:t>
            </a:r>
            <a:r>
              <a:rPr lang="ja-JP" altLang="en-US" sz="1000" dirty="0">
                <a:latin typeface="+mj-ea"/>
                <a:ea typeface="+mj-ea"/>
              </a:rPr>
              <a:t>曜</a:t>
            </a:r>
            <a:r>
              <a:rPr lang="en-US" altLang="ja-JP" sz="1000" dirty="0">
                <a:latin typeface="+mj-ea"/>
                <a:ea typeface="+mj-ea"/>
              </a:rPr>
              <a:t>      </a:t>
            </a:r>
            <a:r>
              <a:rPr lang="ja-JP" altLang="en-US" sz="1000" dirty="0">
                <a:latin typeface="+mj-ea"/>
                <a:ea typeface="+mj-ea"/>
              </a:rPr>
              <a:t> </a:t>
            </a:r>
            <a:r>
              <a:rPr lang="en-US" altLang="ja-JP" sz="1000" dirty="0">
                <a:latin typeface="+mj-ea"/>
                <a:ea typeface="+mj-ea"/>
              </a:rPr>
              <a:t>9:00-14:00 </a:t>
            </a:r>
            <a:r>
              <a:rPr lang="ja-JP" altLang="en-US" sz="1000" dirty="0">
                <a:latin typeface="+mj-ea"/>
                <a:ea typeface="+mj-ea"/>
              </a:rPr>
              <a:t>（受付終了）</a:t>
            </a:r>
            <a:endParaRPr lang="en-US" altLang="ja-JP" sz="1000" dirty="0">
              <a:latin typeface="+mj-ea"/>
              <a:ea typeface="+mj-ea"/>
            </a:endParaRPr>
          </a:p>
          <a:p>
            <a:r>
              <a:rPr lang="ja-JP" altLang="en-US" sz="1000" dirty="0">
                <a:latin typeface="+mj-ea"/>
                <a:ea typeface="+mj-ea"/>
              </a:rPr>
              <a:t>院長不在</a:t>
            </a:r>
            <a:r>
              <a:rPr lang="en-US" altLang="ja-JP" sz="1000" dirty="0">
                <a:latin typeface="+mj-ea"/>
                <a:ea typeface="+mj-ea"/>
              </a:rPr>
              <a:t> </a:t>
            </a:r>
            <a:r>
              <a:rPr lang="ja-JP" altLang="en-US" sz="1000" dirty="0">
                <a:latin typeface="+mj-ea"/>
                <a:ea typeface="+mj-ea"/>
              </a:rPr>
              <a:t>　</a:t>
            </a:r>
            <a:r>
              <a:rPr lang="en-US" altLang="ja-JP" sz="1000" dirty="0">
                <a:latin typeface="+mj-ea"/>
                <a:ea typeface="+mj-ea"/>
              </a:rPr>
              <a:t>11/10</a:t>
            </a:r>
            <a:r>
              <a:rPr lang="ja-JP" altLang="en-US" sz="1000" dirty="0">
                <a:latin typeface="+mj-ea"/>
                <a:ea typeface="+mj-ea"/>
              </a:rPr>
              <a:t>（月）終日　　</a:t>
            </a:r>
            <a:endParaRPr lang="en-US" altLang="ja-JP" sz="1000" dirty="0">
              <a:latin typeface="+mj-ea"/>
              <a:ea typeface="+mj-ea"/>
            </a:endParaRPr>
          </a:p>
          <a:p>
            <a:r>
              <a:rPr lang="ja-JP" altLang="en-US" sz="1000" dirty="0">
                <a:latin typeface="+mj-ea"/>
                <a:ea typeface="+mj-ea"/>
              </a:rPr>
              <a:t>　　　　　 　</a:t>
            </a:r>
            <a:endParaRPr lang="en-US" altLang="ja-JP" sz="1000" dirty="0">
              <a:latin typeface="+mn-ea"/>
            </a:endParaRPr>
          </a:p>
          <a:p>
            <a:endParaRPr lang="en-US" altLang="ja-JP" sz="1000" b="1" dirty="0">
              <a:solidFill>
                <a:srgbClr val="FF0000"/>
              </a:solidFill>
              <a:latin typeface="+mn-ea"/>
            </a:endParaRPr>
          </a:p>
          <a:p>
            <a:endParaRPr lang="en-US" altLang="ja-JP" sz="1000" b="1" dirty="0">
              <a:solidFill>
                <a:srgbClr val="FF0000"/>
              </a:solidFill>
              <a:latin typeface="+mn-ea"/>
            </a:endParaRPr>
          </a:p>
          <a:p>
            <a:endParaRPr lang="ja-JP" altLang="ja-JP" sz="1000" dirty="0">
              <a:solidFill>
                <a:srgbClr val="FF0000"/>
              </a:solidFill>
            </a:endParaRPr>
          </a:p>
          <a:p>
            <a:pPr>
              <a:lnSpc>
                <a:spcPct val="130000"/>
              </a:lnSpc>
              <a:spcAft>
                <a:spcPts val="702"/>
              </a:spcAft>
            </a:pPr>
            <a:r>
              <a:rPr lang="ja-JP" altLang="en-US"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rPr>
              <a:t>　　</a:t>
            </a:r>
            <a:endParaRPr lang="en-US" altLang="ja-JP"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endParaRPr>
          </a:p>
          <a:p>
            <a:pPr>
              <a:lnSpc>
                <a:spcPct val="130000"/>
              </a:lnSpc>
              <a:spcAft>
                <a:spcPts val="702"/>
              </a:spcAft>
            </a:pPr>
            <a:endParaRPr lang="en-US" altLang="ja-JP"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endParaRPr>
          </a:p>
          <a:p>
            <a:endParaRPr lang="en-US" altLang="ja-JP"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endParaRPr>
          </a:p>
          <a:p>
            <a:endParaRPr lang="en-US" altLang="ja-JP"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endParaRPr lang="en-US" altLang="ja-JP"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endParaRPr lang="en-US" altLang="ja-JP"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endParaRPr lang="en-US" altLang="ja-JP"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endParaRPr lang="en-US" altLang="ja-JP"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r>
              <a:rPr lang="ja-JP" altLang="en-US"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rPr>
              <a:t>ゆみこ歯科クリニック　　　　　　　　　　</a:t>
            </a:r>
            <a:endParaRPr lang="en-US" altLang="ja-JP" sz="1100" b="1" u="sng" spc="18" dirty="0">
              <a:solidFill>
                <a:srgbClr val="333333"/>
              </a:solidFill>
              <a:uFill>
                <a:solidFill>
                  <a:srgbClr val="FF9999"/>
                </a:solidFill>
              </a:uFill>
              <a:latin typeface="AR P丸ゴシック体M" panose="020B0600010101010101" pitchFamily="50" charset="-128"/>
              <a:ea typeface="AR P丸ゴシック体M" panose="020B0600010101010101" pitchFamily="50" charset="-128"/>
              <a:cs typeface="Times New Roman" panose="02020603050405020304" pitchFamily="18" charset="0"/>
            </a:endParaRPr>
          </a:p>
          <a:p>
            <a:r>
              <a:rPr lang="ja-JP" altLang="ja-JP" sz="1000" dirty="0">
                <a:latin typeface="+mj-ea"/>
                <a:ea typeface="+mj-ea"/>
              </a:rPr>
              <a:t>診療時間　（</a:t>
            </a:r>
            <a:r>
              <a:rPr lang="ja-JP" altLang="en-US" sz="1000" dirty="0">
                <a:latin typeface="+mj-ea"/>
                <a:ea typeface="+mj-ea"/>
              </a:rPr>
              <a:t>木・</a:t>
            </a:r>
            <a:r>
              <a:rPr lang="ja-JP" altLang="ja-JP" sz="1000" dirty="0">
                <a:latin typeface="+mj-ea"/>
                <a:ea typeface="+mj-ea"/>
              </a:rPr>
              <a:t>日・祝日休診）</a:t>
            </a:r>
            <a:endParaRPr lang="en-US" altLang="ja-JP" sz="1000" dirty="0">
              <a:latin typeface="+mj-ea"/>
              <a:ea typeface="+mj-ea"/>
            </a:endParaRPr>
          </a:p>
          <a:p>
            <a:r>
              <a:rPr lang="ja-JP" altLang="en-US" sz="1000" dirty="0">
                <a:latin typeface="+mj-ea"/>
                <a:ea typeface="+mj-ea"/>
              </a:rPr>
              <a:t>　　　　　　木曜日　訪問診療のみ　　　　　　　　</a:t>
            </a:r>
            <a:r>
              <a:rPr lang="ja-JP" altLang="ja-JP" sz="1000" dirty="0">
                <a:latin typeface="+mj-ea"/>
                <a:ea typeface="+mj-ea"/>
              </a:rPr>
              <a:t>平日</a:t>
            </a:r>
            <a:r>
              <a:rPr lang="en-US" altLang="ja-JP" sz="1000" dirty="0">
                <a:latin typeface="+mj-ea"/>
                <a:ea typeface="+mj-ea"/>
              </a:rPr>
              <a:t>       9:00-13:00   14:00-18:00</a:t>
            </a:r>
            <a:r>
              <a:rPr lang="ja-JP" altLang="en-US" sz="1000" dirty="0">
                <a:latin typeface="+mj-ea"/>
                <a:ea typeface="+mj-ea"/>
              </a:rPr>
              <a:t>　　　　　　　</a:t>
            </a:r>
            <a:r>
              <a:rPr lang="ja-JP" altLang="ja-JP" sz="1000" dirty="0">
                <a:latin typeface="+mj-ea"/>
                <a:ea typeface="+mj-ea"/>
              </a:rPr>
              <a:t>土曜</a:t>
            </a:r>
            <a:r>
              <a:rPr lang="en-US" altLang="ja-JP" sz="1000" dirty="0">
                <a:latin typeface="+mj-ea"/>
                <a:ea typeface="+mj-ea"/>
              </a:rPr>
              <a:t>       9:00-13:00 </a:t>
            </a:r>
            <a:r>
              <a:rPr lang="ja-JP" altLang="en-US" sz="1000" dirty="0">
                <a:latin typeface="+mj-ea"/>
                <a:ea typeface="+mj-ea"/>
              </a:rPr>
              <a:t>　</a:t>
            </a:r>
            <a:r>
              <a:rPr lang="ja-JP" altLang="ja-JP" sz="1000" dirty="0">
                <a:latin typeface="+mj-ea"/>
                <a:ea typeface="+mj-ea"/>
              </a:rPr>
              <a:t>午後休診</a:t>
            </a:r>
            <a:r>
              <a:rPr lang="ja-JP" altLang="en-US" sz="1000" dirty="0">
                <a:latin typeface="+mj-ea"/>
                <a:ea typeface="+mj-ea"/>
              </a:rPr>
              <a:t>　　　　　　　　</a:t>
            </a:r>
            <a:r>
              <a:rPr lang="ja-JP" altLang="ja-JP" sz="1000" dirty="0">
                <a:uFill>
                  <a:solidFill>
                    <a:srgbClr val="FFC000"/>
                  </a:solidFill>
                </a:uFill>
                <a:latin typeface="+mj-ea"/>
                <a:ea typeface="+mj-ea"/>
              </a:rPr>
              <a:t>院長不在</a:t>
            </a:r>
            <a:r>
              <a:rPr lang="ja-JP" altLang="en-US" sz="1000" dirty="0">
                <a:uFill>
                  <a:solidFill>
                    <a:srgbClr val="FFC000"/>
                  </a:solidFill>
                </a:uFill>
                <a:latin typeface="+mj-ea"/>
                <a:ea typeface="+mj-ea"/>
              </a:rPr>
              <a:t>日　水曜終日 訪問診療</a:t>
            </a:r>
            <a:endParaRPr lang="en-US" altLang="ja-JP" sz="1000" dirty="0">
              <a:uFill>
                <a:solidFill>
                  <a:srgbClr val="FFC000"/>
                </a:solidFill>
              </a:uFill>
              <a:latin typeface="+mj-ea"/>
              <a:ea typeface="+mj-ea"/>
            </a:endParaRPr>
          </a:p>
          <a:p>
            <a:r>
              <a:rPr lang="ja-JP" altLang="en-US" sz="1000" dirty="0">
                <a:uFill>
                  <a:solidFill>
                    <a:srgbClr val="FFC000"/>
                  </a:solidFill>
                </a:uFill>
                <a:latin typeface="+mj-ea"/>
                <a:ea typeface="+mj-ea"/>
              </a:rPr>
              <a:t>　　　　　　</a:t>
            </a:r>
            <a:r>
              <a:rPr lang="en-US" altLang="ja-JP" sz="1000" dirty="0">
                <a:uFill>
                  <a:solidFill>
                    <a:srgbClr val="FFC000"/>
                  </a:solidFill>
                </a:uFill>
                <a:latin typeface="+mj-ea"/>
                <a:ea typeface="+mj-ea"/>
              </a:rPr>
              <a:t>11/26(</a:t>
            </a:r>
            <a:r>
              <a:rPr lang="ja-JP" altLang="en-US" sz="1000" dirty="0">
                <a:uFill>
                  <a:solidFill>
                    <a:srgbClr val="FFC000"/>
                  </a:solidFill>
                </a:uFill>
                <a:latin typeface="+mj-ea"/>
                <a:ea typeface="+mj-ea"/>
              </a:rPr>
              <a:t>水</a:t>
            </a:r>
            <a:r>
              <a:rPr lang="en-US" altLang="ja-JP" sz="1000" dirty="0">
                <a:uFill>
                  <a:solidFill>
                    <a:srgbClr val="FFC000"/>
                  </a:solidFill>
                </a:uFill>
                <a:latin typeface="+mj-ea"/>
                <a:ea typeface="+mj-ea"/>
              </a:rPr>
              <a:t>).27(</a:t>
            </a:r>
            <a:r>
              <a:rPr lang="ja-JP" altLang="en-US" sz="1000" dirty="0">
                <a:uFill>
                  <a:solidFill>
                    <a:srgbClr val="FFC000"/>
                  </a:solidFill>
                </a:uFill>
                <a:latin typeface="+mj-ea"/>
                <a:ea typeface="+mj-ea"/>
              </a:rPr>
              <a:t>木</a:t>
            </a:r>
            <a:r>
              <a:rPr lang="en-US" altLang="ja-JP" sz="1000" dirty="0">
                <a:uFill>
                  <a:solidFill>
                    <a:srgbClr val="FFC000"/>
                  </a:solidFill>
                </a:uFill>
                <a:latin typeface="+mj-ea"/>
                <a:ea typeface="+mj-ea"/>
              </a:rPr>
              <a:t>).28(</a:t>
            </a:r>
            <a:r>
              <a:rPr lang="ja-JP" altLang="en-US" sz="1000" dirty="0">
                <a:uFill>
                  <a:solidFill>
                    <a:srgbClr val="FFC000"/>
                  </a:solidFill>
                </a:uFill>
                <a:latin typeface="+mj-ea"/>
                <a:ea typeface="+mj-ea"/>
              </a:rPr>
              <a:t>金</a:t>
            </a:r>
            <a:r>
              <a:rPr lang="en-US" altLang="ja-JP" sz="1000" dirty="0">
                <a:uFill>
                  <a:solidFill>
                    <a:srgbClr val="FFC000"/>
                  </a:solidFill>
                </a:uFill>
                <a:latin typeface="+mj-ea"/>
                <a:ea typeface="+mj-ea"/>
              </a:rPr>
              <a:t>) </a:t>
            </a:r>
            <a:r>
              <a:rPr lang="ja-JP" altLang="en-US" sz="1000" dirty="0">
                <a:uFill>
                  <a:solidFill>
                    <a:srgbClr val="FFC000"/>
                  </a:solidFill>
                </a:uFill>
                <a:latin typeface="+mj-ea"/>
                <a:ea typeface="+mj-ea"/>
              </a:rPr>
              <a:t>終日　</a:t>
            </a:r>
            <a:endParaRPr lang="en-US" altLang="ja-JP" sz="1000" dirty="0">
              <a:uFill>
                <a:solidFill>
                  <a:srgbClr val="FFC000"/>
                </a:solidFill>
              </a:uFill>
              <a:latin typeface="+mj-ea"/>
              <a:ea typeface="+mj-ea"/>
            </a:endParaRPr>
          </a:p>
          <a:p>
            <a:r>
              <a:rPr lang="ja-JP" altLang="en-US" sz="1000" dirty="0">
                <a:uFill>
                  <a:solidFill>
                    <a:srgbClr val="FFC000"/>
                  </a:solidFill>
                </a:uFill>
                <a:latin typeface="+mj-ea"/>
                <a:ea typeface="+mj-ea"/>
              </a:rPr>
              <a:t>　　　　　　</a:t>
            </a:r>
            <a:endParaRPr lang="en-US" altLang="ja-JP" sz="1000" dirty="0">
              <a:uFill>
                <a:solidFill>
                  <a:srgbClr val="FFC000"/>
                </a:solidFill>
              </a:uFill>
              <a:latin typeface="+mj-ea"/>
              <a:ea typeface="+mj-ea"/>
            </a:endParaRPr>
          </a:p>
          <a:p>
            <a:r>
              <a:rPr lang="ja-JP" altLang="en-US" sz="1000" dirty="0">
                <a:uFill>
                  <a:solidFill>
                    <a:srgbClr val="FFC000"/>
                  </a:solidFill>
                </a:uFill>
                <a:latin typeface="+mj-ea"/>
                <a:ea typeface="+mj-ea"/>
              </a:rPr>
              <a:t>　　　　　</a:t>
            </a:r>
            <a:endParaRPr lang="en-US" altLang="ja-JP" sz="1000" dirty="0">
              <a:uFill>
                <a:solidFill>
                  <a:srgbClr val="FFC000"/>
                </a:solidFill>
              </a:uFill>
              <a:latin typeface="+mj-ea"/>
              <a:ea typeface="+mj-ea"/>
            </a:endParaRPr>
          </a:p>
          <a:p>
            <a:r>
              <a:rPr lang="ja-JP" altLang="en-US" sz="1000" dirty="0">
                <a:uFill>
                  <a:solidFill>
                    <a:srgbClr val="FFC000"/>
                  </a:solidFill>
                </a:uFill>
                <a:latin typeface="+mj-ea"/>
                <a:ea typeface="+mj-ea"/>
              </a:rPr>
              <a:t>　　　           </a:t>
            </a:r>
            <a:endParaRPr lang="en-US" altLang="ja-JP" sz="1000" dirty="0">
              <a:uFill>
                <a:solidFill>
                  <a:srgbClr val="FFC000"/>
                </a:solidFill>
              </a:uFill>
              <a:latin typeface="+mj-ea"/>
              <a:ea typeface="+mj-ea"/>
            </a:endParaRPr>
          </a:p>
          <a:p>
            <a:r>
              <a:rPr lang="ja-JP" altLang="en-US" sz="1000" dirty="0">
                <a:uFill>
                  <a:solidFill>
                    <a:srgbClr val="FFC000"/>
                  </a:solidFill>
                </a:uFill>
                <a:latin typeface="+mj-ea"/>
                <a:ea typeface="+mj-ea"/>
              </a:rPr>
              <a:t>　　　　　　 </a:t>
            </a:r>
            <a:endParaRPr lang="en-US" altLang="ja-JP" sz="1000" dirty="0">
              <a:uFill>
                <a:solidFill>
                  <a:srgbClr val="FFC000"/>
                </a:solidFill>
              </a:uFill>
              <a:latin typeface="+mj-ea"/>
              <a:ea typeface="+mj-ea"/>
            </a:endParaRPr>
          </a:p>
          <a:p>
            <a:r>
              <a:rPr lang="ja-JP" altLang="en-US" sz="1000" dirty="0">
                <a:uFill>
                  <a:solidFill>
                    <a:srgbClr val="FFC000"/>
                  </a:solidFill>
                </a:uFill>
                <a:latin typeface="+mj-ea"/>
                <a:ea typeface="+mj-ea"/>
              </a:rPr>
              <a:t>　　　</a:t>
            </a:r>
            <a:endParaRPr lang="en-US" altLang="ja-JP" sz="1000" dirty="0">
              <a:uFill>
                <a:solidFill>
                  <a:srgbClr val="FFC000"/>
                </a:solidFill>
              </a:uFill>
              <a:latin typeface="+mj-ea"/>
              <a:ea typeface="+mj-ea"/>
            </a:endParaRPr>
          </a:p>
          <a:p>
            <a:r>
              <a:rPr lang="ja-JP" altLang="en-US" sz="1000" dirty="0">
                <a:solidFill>
                  <a:srgbClr val="FF5050"/>
                </a:solidFill>
                <a:uFill>
                  <a:solidFill>
                    <a:srgbClr val="FFC000"/>
                  </a:solidFill>
                </a:uFill>
                <a:latin typeface="+mj-ea"/>
                <a:ea typeface="+mj-ea"/>
              </a:rPr>
              <a:t>　      </a:t>
            </a:r>
            <a:endParaRPr lang="en-US" altLang="ja-JP" sz="1000" dirty="0">
              <a:solidFill>
                <a:srgbClr val="FF5050"/>
              </a:solidFill>
              <a:uFill>
                <a:solidFill>
                  <a:srgbClr val="FFC000"/>
                </a:solidFill>
              </a:uFill>
              <a:latin typeface="+mj-ea"/>
              <a:ea typeface="+mj-ea"/>
            </a:endParaRPr>
          </a:p>
          <a:p>
            <a:r>
              <a:rPr lang="en-US" altLang="ja-JP" sz="1000" dirty="0">
                <a:uFill>
                  <a:solidFill>
                    <a:srgbClr val="FFC000"/>
                  </a:solidFill>
                </a:uFill>
                <a:latin typeface="+mj-ea"/>
                <a:ea typeface="+mj-ea"/>
              </a:rPr>
              <a:t>                     </a:t>
            </a:r>
          </a:p>
          <a:p>
            <a:r>
              <a:rPr lang="ja-JP" altLang="en-US" sz="1000" dirty="0">
                <a:solidFill>
                  <a:srgbClr val="FF0000"/>
                </a:solidFill>
                <a:uFill>
                  <a:solidFill>
                    <a:srgbClr val="FFC000"/>
                  </a:solidFill>
                </a:uFill>
                <a:latin typeface="+mj-ea"/>
                <a:ea typeface="+mj-ea"/>
              </a:rPr>
              <a:t>　　　　</a:t>
            </a:r>
            <a:endParaRPr lang="en-US" altLang="ja-JP" sz="1000" dirty="0">
              <a:solidFill>
                <a:srgbClr val="FF0000"/>
              </a:solidFill>
              <a:uFill>
                <a:solidFill>
                  <a:srgbClr val="FFC000"/>
                </a:solidFill>
              </a:uFill>
              <a:latin typeface="+mj-ea"/>
              <a:ea typeface="+mj-ea"/>
            </a:endParaRPr>
          </a:p>
          <a:p>
            <a:endParaRPr lang="en-US" altLang="ja-JP" sz="1000" dirty="0">
              <a:solidFill>
                <a:srgbClr val="FF0066"/>
              </a:solidFill>
              <a:uFill>
                <a:solidFill>
                  <a:srgbClr val="FFC000"/>
                </a:solidFill>
              </a:uFill>
              <a:latin typeface="+mj-ea"/>
              <a:ea typeface="+mj-ea"/>
            </a:endParaRPr>
          </a:p>
          <a:p>
            <a:r>
              <a:rPr lang="en-US" altLang="ja-JP" sz="1000" dirty="0">
                <a:uFill>
                  <a:solidFill>
                    <a:srgbClr val="FFC000"/>
                  </a:solidFill>
                </a:uFill>
                <a:latin typeface="+mj-ea"/>
                <a:ea typeface="+mj-ea"/>
              </a:rPr>
              <a:t>                           </a:t>
            </a:r>
          </a:p>
          <a:p>
            <a:r>
              <a:rPr lang="ja-JP" altLang="en-US" sz="1000" dirty="0">
                <a:uFill>
                  <a:solidFill>
                    <a:srgbClr val="FFC000"/>
                  </a:solidFill>
                </a:uFill>
                <a:latin typeface="+mj-ea"/>
                <a:ea typeface="+mj-ea"/>
              </a:rPr>
              <a:t>　　　　</a:t>
            </a:r>
            <a:endParaRPr lang="en-US" altLang="ja-JP" sz="1000" spc="18" dirty="0">
              <a:uFill>
                <a:solidFill>
                  <a:srgbClr val="FFC000"/>
                </a:solidFill>
              </a:uFill>
              <a:latin typeface="+mj-ea"/>
              <a:ea typeface="+mj-ea"/>
              <a:cs typeface="Times New Roman" panose="02020603050405020304" pitchFamily="18" charset="0"/>
            </a:endParaRPr>
          </a:p>
          <a:p>
            <a:r>
              <a:rPr lang="ja-JP" altLang="en-US" sz="1000" spc="18" dirty="0">
                <a:uFill>
                  <a:solidFill>
                    <a:srgbClr val="FFC000"/>
                  </a:solidFill>
                </a:uFill>
                <a:latin typeface="+mj-ea"/>
                <a:ea typeface="+mj-ea"/>
                <a:cs typeface="Times New Roman" panose="02020603050405020304" pitchFamily="18" charset="0"/>
              </a:rPr>
              <a:t>　　　　　</a:t>
            </a:r>
            <a:endParaRPr lang="en-US" altLang="ja-JP" sz="1000" spc="18" dirty="0">
              <a:latin typeface="+mj-ea"/>
              <a:ea typeface="+mj-ea"/>
              <a:cs typeface="Times New Roman" panose="02020603050405020304" pitchFamily="18" charset="0"/>
            </a:endParaRPr>
          </a:p>
          <a:p>
            <a:pPr>
              <a:lnSpc>
                <a:spcPct val="130000"/>
              </a:lnSpc>
              <a:spcAft>
                <a:spcPts val="702"/>
              </a:spcAft>
            </a:pPr>
            <a:endParaRPr lang="en-US" altLang="ja-JP"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endParaRPr>
          </a:p>
          <a:p>
            <a:pPr>
              <a:lnSpc>
                <a:spcPct val="130000"/>
              </a:lnSpc>
              <a:spcAft>
                <a:spcPts val="702"/>
              </a:spcAft>
            </a:pPr>
            <a:endParaRPr lang="en-US" altLang="ja-JP"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endParaRPr>
          </a:p>
          <a:p>
            <a:pPr>
              <a:lnSpc>
                <a:spcPct val="130000"/>
              </a:lnSpc>
              <a:spcAft>
                <a:spcPts val="702"/>
              </a:spcAft>
            </a:pPr>
            <a:endParaRPr lang="en-US" altLang="ja-JP" sz="1000" spc="18" dirty="0">
              <a:solidFill>
                <a:srgbClr val="333333"/>
              </a:solidFill>
              <a:latin typeface="Tahoma" panose="020B0604030504040204" pitchFamily="34" charset="0"/>
              <a:ea typeface="ＭＳ Ｐゴシック" panose="020B0600070205080204" pitchFamily="50" charset="-128"/>
              <a:cs typeface="Times New Roman" panose="02020603050405020304" pitchFamily="18" charset="0"/>
            </a:endParaRPr>
          </a:p>
          <a:p>
            <a:pPr>
              <a:lnSpc>
                <a:spcPct val="130000"/>
              </a:lnSpc>
              <a:spcAft>
                <a:spcPts val="702"/>
              </a:spcAft>
            </a:pPr>
            <a:r>
              <a:rPr lang="en-US" sz="1000" spc="18" dirty="0">
                <a:solidFill>
                  <a:srgbClr val="333333"/>
                </a:solidFill>
                <a:latin typeface="ＭＳ Ｐゴシック" panose="020B0600070205080204" pitchFamily="50" charset="-128"/>
                <a:ea typeface="SimSun" panose="02010600030101010101" pitchFamily="2" charset="-122"/>
                <a:cs typeface="Times New Roman" panose="02020603050405020304" pitchFamily="18" charset="0"/>
              </a:rPr>
              <a:t> </a:t>
            </a:r>
            <a:endParaRPr lang="ja-JP" altLang="en-US" sz="1000" spc="18" dirty="0">
              <a:latin typeface="Tahoma" panose="020B0604030504040204" pitchFamily="34" charset="0"/>
              <a:ea typeface="SimSun" panose="02010600030101010101" pitchFamily="2" charset="-122"/>
              <a:cs typeface="Times New Roman" panose="02020603050405020304" pitchFamily="18" charset="0"/>
            </a:endParaRPr>
          </a:p>
          <a:p>
            <a:pPr>
              <a:lnSpc>
                <a:spcPct val="130000"/>
              </a:lnSpc>
              <a:spcAft>
                <a:spcPts val="702"/>
              </a:spcAft>
            </a:pPr>
            <a:r>
              <a:rPr lang="en-US" sz="1000" spc="18" dirty="0">
                <a:solidFill>
                  <a:srgbClr val="333333"/>
                </a:solidFill>
                <a:latin typeface="ＭＳ Ｐゴシック" panose="020B0600070205080204" pitchFamily="50" charset="-128"/>
                <a:ea typeface="SimSun" panose="02010600030101010101" pitchFamily="2" charset="-122"/>
                <a:cs typeface="Times New Roman" panose="02020603050405020304" pitchFamily="18" charset="0"/>
              </a:rPr>
              <a:t> </a:t>
            </a:r>
            <a:endParaRPr lang="ja-JP" altLang="en-US" sz="1000" spc="18" dirty="0">
              <a:latin typeface="Tahoma" panose="020B0604030504040204" pitchFamily="34" charset="0"/>
              <a:ea typeface="SimSun" panose="02010600030101010101" pitchFamily="2" charset="-122"/>
              <a:cs typeface="Times New Roman" panose="02020603050405020304" pitchFamily="18" charset="0"/>
            </a:endParaRPr>
          </a:p>
          <a:p>
            <a:pPr algn="ctr"/>
            <a:endParaRPr lang="ja-JP" altLang="en-US" sz="1000" spc="18" dirty="0">
              <a:latin typeface="Tahoma" panose="020B0604030504040204" pitchFamily="34" charset="0"/>
              <a:ea typeface="SimSun" panose="02010600030101010101" pitchFamily="2" charset="-122"/>
              <a:cs typeface="Times New Roman" panose="02020603050405020304" pitchFamily="18" charset="0"/>
            </a:endParaRPr>
          </a:p>
        </p:txBody>
      </p:sp>
      <p:sp>
        <p:nvSpPr>
          <p:cNvPr id="11" name="テキスト ボックス 10"/>
          <p:cNvSpPr txBox="1"/>
          <p:nvPr/>
        </p:nvSpPr>
        <p:spPr>
          <a:xfrm>
            <a:off x="12410" y="612677"/>
            <a:ext cx="2822230" cy="369332"/>
          </a:xfrm>
          <a:prstGeom prst="rect">
            <a:avLst/>
          </a:prstGeom>
          <a:pattFill prst="ltDnDiag">
            <a:fgClr>
              <a:srgbClr val="CCCCFF"/>
            </a:fgClr>
            <a:bgClr>
              <a:schemeClr val="bg1"/>
            </a:bgClr>
          </a:pattFill>
        </p:spPr>
        <p:txBody>
          <a:bodyPr wrap="square" rtlCol="0">
            <a:spAutoFit/>
          </a:bodyPr>
          <a:lstStyle/>
          <a:p>
            <a:pPr algn="ctr"/>
            <a:r>
              <a:rPr kumimoji="1" lang="ja-JP" altLang="en-US" dirty="0"/>
              <a:t>今月のカレンダー</a:t>
            </a:r>
          </a:p>
        </p:txBody>
      </p:sp>
      <p:grpSp>
        <p:nvGrpSpPr>
          <p:cNvPr id="4" name="グループ化 3">
            <a:extLst>
              <a:ext uri="{FF2B5EF4-FFF2-40B4-BE49-F238E27FC236}">
                <a16:creationId xmlns:a16="http://schemas.microsoft.com/office/drawing/2014/main" id="{D077AA13-48DE-4EDD-AB97-7310A6FC3407}"/>
              </a:ext>
            </a:extLst>
          </p:cNvPr>
          <p:cNvGrpSpPr/>
          <p:nvPr/>
        </p:nvGrpSpPr>
        <p:grpSpPr>
          <a:xfrm>
            <a:off x="0" y="18311"/>
            <a:ext cx="10770744" cy="587119"/>
            <a:chOff x="3009448" y="-2262310"/>
            <a:chExt cx="10703879" cy="544476"/>
          </a:xfrm>
          <a:solidFill>
            <a:schemeClr val="accent6">
              <a:lumMod val="20000"/>
              <a:lumOff val="80000"/>
            </a:schemeClr>
          </a:solidFill>
        </p:grpSpPr>
        <p:sp>
          <p:nvSpPr>
            <p:cNvPr id="7" name="テキスト ボックス 6"/>
            <p:cNvSpPr txBox="1"/>
            <p:nvPr/>
          </p:nvSpPr>
          <p:spPr>
            <a:xfrm>
              <a:off x="3009448" y="-2262310"/>
              <a:ext cx="10703879" cy="536179"/>
            </a:xfrm>
            <a:prstGeom prst="rect">
              <a:avLst/>
            </a:prstGeom>
            <a:solidFill>
              <a:srgbClr val="FBD6FE"/>
            </a:solidFill>
            <a:ln>
              <a:noFill/>
            </a:ln>
          </p:spPr>
          <p:txBody>
            <a:bodyPr wrap="square" rtlCol="0">
              <a:spAutoFit/>
            </a:bodyPr>
            <a:lstStyle/>
            <a:p>
              <a:r>
                <a:rPr lang="ja-JP" altLang="en-US" sz="3157" dirty="0">
                  <a:solidFill>
                    <a:schemeClr val="tx1">
                      <a:lumMod val="85000"/>
                      <a:lumOff val="15000"/>
                    </a:schemeClr>
                  </a:solidFill>
                  <a:effectLst>
                    <a:outerShdw blurRad="38100" dist="38100" dir="2700000" algn="tl">
                      <a:srgbClr val="000000">
                        <a:alpha val="43137"/>
                      </a:srgbClr>
                    </a:outerShdw>
                  </a:effectLst>
                  <a:latin typeface="AR P丸ゴシック体M" panose="020B0600010101010101" pitchFamily="50" charset="-128"/>
                  <a:ea typeface="AR P丸ゴシック体M" panose="020B0600010101010101" pitchFamily="50" charset="-128"/>
                </a:rPr>
                <a:t>　　 　 </a:t>
              </a:r>
              <a:r>
                <a:rPr lang="ja-JP" altLang="en-US" sz="3157" dirty="0">
                  <a:solidFill>
                    <a:schemeClr val="tx1">
                      <a:lumMod val="85000"/>
                      <a:lumOff val="15000"/>
                    </a:schemeClr>
                  </a:solidFill>
                  <a:effectLst>
                    <a:outerShdw blurRad="38100" dist="38100" dir="2700000" algn="tl">
                      <a:srgbClr val="000000">
                        <a:alpha val="43137"/>
                      </a:srgbClr>
                    </a:outerShdw>
                  </a:effectLst>
                  <a:latin typeface="Cambria" panose="02040503050406030204" pitchFamily="18" charset="0"/>
                  <a:ea typeface="BIZ UDP明朝 Medium" panose="02020500000000000000" pitchFamily="18" charset="-128"/>
                  <a:cs typeface="Ebrima" panose="02000000000000000000" pitchFamily="2" charset="0"/>
                </a:rPr>
                <a:t>優和会</a:t>
              </a:r>
              <a:r>
                <a:rPr lang="en-US" altLang="ja-JP" sz="3157" dirty="0">
                  <a:solidFill>
                    <a:schemeClr val="tx1">
                      <a:lumMod val="85000"/>
                      <a:lumOff val="1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Ebrima" panose="02000000000000000000" pitchFamily="2" charset="0"/>
                </a:rPr>
                <a:t>NEWSLETTER</a:t>
              </a:r>
              <a:endParaRPr lang="ja-JP" altLang="en-US" sz="3157" dirty="0">
                <a:solidFill>
                  <a:schemeClr val="tx1">
                    <a:lumMod val="85000"/>
                    <a:lumOff val="15000"/>
                  </a:schemeClr>
                </a:solidFill>
                <a:latin typeface="Cambria" panose="02040503050406030204" pitchFamily="18" charset="0"/>
                <a:ea typeface="BIZ UDP明朝 Medium" panose="02020500000000000000" pitchFamily="18" charset="-128"/>
                <a:cs typeface="Ebrima" panose="02000000000000000000" pitchFamily="2" charset="0"/>
              </a:endParaRPr>
            </a:p>
          </p:txBody>
        </p:sp>
        <p:sp>
          <p:nvSpPr>
            <p:cNvPr id="8" name="Text Box 1429"/>
            <p:cNvSpPr txBox="1">
              <a:spLocks noChangeArrowheads="1"/>
            </p:cNvSpPr>
            <p:nvPr/>
          </p:nvSpPr>
          <p:spPr bwMode="auto">
            <a:xfrm>
              <a:off x="12177984" y="-2124293"/>
              <a:ext cx="1303704" cy="395366"/>
            </a:xfrm>
            <a:prstGeom prst="rect">
              <a:avLst/>
            </a:prstGeom>
            <a:solidFill>
              <a:srgbClr val="FBD6FE"/>
            </a:solidFill>
            <a:ln>
              <a:noFill/>
            </a:ln>
            <a:effectLst/>
          </p:spPr>
          <p:txBody>
            <a:bodyPr rot="0" vert="horz" wrap="square" lIns="65153" tIns="7796" rIns="65153" bIns="7796" anchor="t" anchorCtr="0" upright="1">
              <a:noAutofit/>
            </a:bodyPr>
            <a:lstStyle/>
            <a:p>
              <a:pPr algn="r"/>
              <a:r>
                <a:rPr lang="ja-JP" altLang="en-US" sz="900" spc="18" dirty="0">
                  <a:solidFill>
                    <a:srgbClr val="333333"/>
                  </a:solidFill>
                  <a:latin typeface="+mj-ea"/>
                  <a:ea typeface="+mj-ea"/>
                  <a:cs typeface="Times New Roman" panose="02020603050405020304" pitchFamily="18" charset="0"/>
                </a:rPr>
                <a:t>令和</a:t>
              </a:r>
              <a:r>
                <a:rPr lang="en-US" altLang="ja-JP" sz="900" spc="18" dirty="0">
                  <a:solidFill>
                    <a:srgbClr val="333333"/>
                  </a:solidFill>
                  <a:latin typeface="+mj-ea"/>
                  <a:ea typeface="+mj-ea"/>
                  <a:cs typeface="Times New Roman" panose="02020603050405020304" pitchFamily="18" charset="0"/>
                </a:rPr>
                <a:t>7</a:t>
              </a:r>
              <a:r>
                <a:rPr lang="en-US" sz="900" spc="18" dirty="0">
                  <a:solidFill>
                    <a:srgbClr val="333333"/>
                  </a:solidFill>
                  <a:latin typeface="+mj-ea"/>
                  <a:ea typeface="+mj-ea"/>
                  <a:cs typeface="Times New Roman" panose="02020603050405020304" pitchFamily="18" charset="0"/>
                </a:rPr>
                <a:t>年11月1日　</a:t>
              </a:r>
            </a:p>
            <a:p>
              <a:pPr algn="r"/>
              <a:r>
                <a:rPr lang="en-US" altLang="ja-JP" sz="900" dirty="0">
                  <a:solidFill>
                    <a:srgbClr val="333333"/>
                  </a:solidFill>
                  <a:latin typeface="+mj-ea"/>
                  <a:ea typeface="+mj-ea"/>
                  <a:cs typeface="Times New Roman" panose="02020603050405020304" pitchFamily="18" charset="0"/>
                </a:rPr>
                <a:t>No.175</a:t>
              </a:r>
            </a:p>
            <a:p>
              <a:pPr algn="r"/>
              <a:endParaRPr lang="ja-JP" altLang="en-US" sz="900" dirty="0">
                <a:latin typeface="Tahoma" panose="020B0604030504040204" pitchFamily="34" charset="0"/>
                <a:ea typeface="SimSun" panose="02010600030101010101" pitchFamily="2" charset="-122"/>
                <a:cs typeface="Times New Roman" panose="02020603050405020304" pitchFamily="18" charset="0"/>
              </a:endParaRPr>
            </a:p>
          </p:txBody>
        </p:sp>
        <p:sp>
          <p:nvSpPr>
            <p:cNvPr id="13" name="Text Box 1497"/>
            <p:cNvSpPr txBox="1">
              <a:spLocks noChangeArrowheads="1"/>
            </p:cNvSpPr>
            <p:nvPr/>
          </p:nvSpPr>
          <p:spPr bwMode="auto">
            <a:xfrm>
              <a:off x="9537240" y="-2147917"/>
              <a:ext cx="2691774" cy="430083"/>
            </a:xfrm>
            <a:prstGeom prst="rect">
              <a:avLst/>
            </a:prstGeom>
            <a:solidFill>
              <a:srgbClr val="FBD6FE"/>
            </a:solidFill>
            <a:ln>
              <a:noFill/>
            </a:ln>
            <a:effectLst/>
          </p:spPr>
          <p:txBody>
            <a:bodyPr rot="0" vert="horz" wrap="square" lIns="65153" tIns="7796" rIns="65153" bIns="7796" anchor="t" anchorCtr="0" upright="1">
              <a:noAutofit/>
            </a:bodyPr>
            <a:lstStyle/>
            <a:p>
              <a:r>
                <a:rPr lang="ja-JP" altLang="en-US" sz="1100" dirty="0">
                  <a:solidFill>
                    <a:srgbClr val="3366FF"/>
                  </a:solidFill>
                  <a:effectLst>
                    <a:outerShdw blurRad="50800" dist="38100" dir="2700000" algn="tl">
                      <a:srgbClr val="000000">
                        <a:alpha val="40000"/>
                      </a:srgbClr>
                    </a:outerShdw>
                  </a:effectLst>
                  <a:latin typeface="Tahoma" panose="020B0604030504040204" pitchFamily="34" charset="0"/>
                  <a:ea typeface="ＭＳ 明朝" panose="02020609040205080304" pitchFamily="17" charset="-128"/>
                  <a:cs typeface="Times New Roman" panose="02020603050405020304" pitchFamily="18" charset="0"/>
                </a:rPr>
                <a:t>●</a:t>
              </a:r>
              <a:r>
                <a:rPr lang="ja-JP" altLang="en-US" sz="1100" dirty="0">
                  <a:solidFill>
                    <a:srgbClr val="333333"/>
                  </a:solidFill>
                  <a:latin typeface="+mj-ea"/>
                  <a:ea typeface="+mj-ea"/>
                  <a:cs typeface="Times New Roman" panose="02020603050405020304" pitchFamily="18" charset="0"/>
                </a:rPr>
                <a:t>まちだ歯科クリニック ℡：</a:t>
              </a:r>
              <a:r>
                <a:rPr lang="en-US" sz="1100" dirty="0">
                  <a:solidFill>
                    <a:srgbClr val="333333"/>
                  </a:solidFill>
                  <a:latin typeface="+mj-ea"/>
                  <a:ea typeface="+mj-ea"/>
                  <a:cs typeface="Times New Roman" panose="02020603050405020304" pitchFamily="18" charset="0"/>
                </a:rPr>
                <a:t>212-4800</a:t>
              </a:r>
              <a:r>
                <a:rPr lang="ja-JP" altLang="en-US" sz="1100" dirty="0">
                  <a:solidFill>
                    <a:srgbClr val="333333"/>
                  </a:solidFill>
                  <a:latin typeface="+mj-ea"/>
                  <a:ea typeface="+mj-ea"/>
                  <a:cs typeface="Times New Roman" panose="02020603050405020304" pitchFamily="18" charset="0"/>
                </a:rPr>
                <a:t>　</a:t>
              </a:r>
              <a:endParaRPr lang="en-US" altLang="ja-JP" sz="1100" dirty="0">
                <a:solidFill>
                  <a:srgbClr val="333333"/>
                </a:solidFill>
                <a:latin typeface="+mj-ea"/>
                <a:ea typeface="+mj-ea"/>
                <a:cs typeface="Times New Roman" panose="02020603050405020304" pitchFamily="18" charset="0"/>
              </a:endParaRPr>
            </a:p>
            <a:p>
              <a:r>
                <a:rPr lang="ja-JP" altLang="en-US" sz="1100" dirty="0">
                  <a:solidFill>
                    <a:srgbClr val="FF00FF"/>
                  </a:solidFill>
                  <a:latin typeface="+mj-ea"/>
                  <a:ea typeface="+mj-ea"/>
                  <a:cs typeface="Times New Roman" panose="02020603050405020304" pitchFamily="18" charset="0"/>
                </a:rPr>
                <a:t>●</a:t>
              </a:r>
              <a:r>
                <a:rPr lang="ja-JP" altLang="en-US" sz="1100" dirty="0">
                  <a:solidFill>
                    <a:srgbClr val="333333"/>
                  </a:solidFill>
                  <a:latin typeface="+mj-ea"/>
                  <a:ea typeface="+mj-ea"/>
                  <a:cs typeface="Times New Roman" panose="02020603050405020304" pitchFamily="18" charset="0"/>
                </a:rPr>
                <a:t>ゆみこ歯科クリニック ℡：</a:t>
              </a:r>
              <a:r>
                <a:rPr lang="en-US" sz="1100" dirty="0">
                  <a:solidFill>
                    <a:srgbClr val="333333"/>
                  </a:solidFill>
                  <a:latin typeface="+mj-ea"/>
                  <a:ea typeface="+mj-ea"/>
                  <a:cs typeface="Times New Roman" panose="02020603050405020304" pitchFamily="18" charset="0"/>
                </a:rPr>
                <a:t>319-4181</a:t>
              </a:r>
              <a:endParaRPr lang="ja-JP" altLang="en-US" sz="1100" dirty="0">
                <a:latin typeface="+mj-ea"/>
                <a:ea typeface="+mj-ea"/>
                <a:cs typeface="Times New Roman" panose="02020603050405020304" pitchFamily="18" charset="0"/>
              </a:endParaRPr>
            </a:p>
          </p:txBody>
        </p:sp>
      </p:grpSp>
      <p:sp>
        <p:nvSpPr>
          <p:cNvPr id="39" name="テキスト ボックス 2">
            <a:extLst>
              <a:ext uri="{FF2B5EF4-FFF2-40B4-BE49-F238E27FC236}">
                <a16:creationId xmlns:a16="http://schemas.microsoft.com/office/drawing/2014/main" id="{C7692865-AFF9-4C28-82AE-A8870C9B1117}"/>
              </a:ext>
            </a:extLst>
          </p:cNvPr>
          <p:cNvSpPr txBox="1">
            <a:spLocks noChangeArrowheads="1"/>
          </p:cNvSpPr>
          <p:nvPr/>
        </p:nvSpPr>
        <p:spPr bwMode="auto">
          <a:xfrm>
            <a:off x="3653207" y="7396070"/>
            <a:ext cx="10691814" cy="274694"/>
          </a:xfrm>
          <a:prstGeom prst="rect">
            <a:avLst/>
          </a:prstGeom>
          <a:noFill/>
          <a:ln w="9525">
            <a:noFill/>
            <a:miter lim="800000"/>
            <a:headEnd/>
            <a:tailEnd/>
          </a:ln>
        </p:spPr>
        <p:txBody>
          <a:bodyPr rot="0" vert="horz" wrap="square" lIns="80189" tIns="40094" rIns="80189" bIns="40094" anchor="t" anchorCtr="0">
            <a:noAutofit/>
          </a:bodyPr>
          <a:lstStyle/>
          <a:p>
            <a:r>
              <a:rPr lang="ja-JP" altLang="en-US" sz="702" b="1" dirty="0">
                <a:solidFill>
                  <a:srgbClr val="00B050"/>
                </a:solidFill>
                <a:effectLst>
                  <a:outerShdw blurRad="50800" dist="38100" dir="2700000" algn="tl">
                    <a:srgbClr val="000000">
                      <a:alpha val="40000"/>
                    </a:srgbClr>
                  </a:outerShdw>
                </a:effectLst>
                <a:latin typeface="Tahoma" panose="020B0604030504040204" pitchFamily="34" charset="0"/>
                <a:ea typeface="ＭＳ ゴシック" panose="020B0609070205080204" pitchFamily="49" charset="-128"/>
                <a:cs typeface="ＭＳ ゴシック" panose="020B0609070205080204" pitchFamily="49" charset="-128"/>
              </a:rPr>
              <a:t>　　　　＊</a:t>
            </a:r>
            <a:r>
              <a:rPr lang="ja-JP" altLang="en-US" sz="702" dirty="0">
                <a:solidFill>
                  <a:srgbClr val="333333"/>
                </a:solidFill>
                <a:latin typeface="Tahoma" panose="020B0604030504040204" pitchFamily="34" charset="0"/>
                <a:ea typeface="ＭＳ ゴシック" panose="020B0609070205080204" pitchFamily="49" charset="-128"/>
                <a:cs typeface="ＭＳ ゴシック" panose="020B0609070205080204" pitchFamily="49" charset="-128"/>
              </a:rPr>
              <a:t>ご家族や職場に歯やお口の中ことで、お困りの方がいらっしゃいましたら、ぜひ！「</a:t>
            </a:r>
            <a:r>
              <a:rPr lang="ja-JP" altLang="en-US" sz="702" dirty="0">
                <a:solidFill>
                  <a:srgbClr val="0000FF"/>
                </a:solidFill>
                <a:latin typeface="Tahoma" panose="020B0604030504040204" pitchFamily="34" charset="0"/>
                <a:ea typeface="ＭＳ ゴシック" panose="020B0609070205080204" pitchFamily="49" charset="-128"/>
                <a:cs typeface="ＭＳ ゴシック" panose="020B0609070205080204" pitchFamily="49" charset="-128"/>
              </a:rPr>
              <a:t>まちだ歯科クリニック</a:t>
            </a:r>
            <a:r>
              <a:rPr lang="ja-JP" altLang="en-US" sz="702" dirty="0">
                <a:solidFill>
                  <a:srgbClr val="333333"/>
                </a:solidFill>
                <a:latin typeface="Tahoma" panose="020B0604030504040204" pitchFamily="34" charset="0"/>
                <a:ea typeface="ＭＳ ゴシック" panose="020B0609070205080204" pitchFamily="49" charset="-128"/>
                <a:cs typeface="ＭＳ ゴシック" panose="020B0609070205080204" pitchFamily="49" charset="-128"/>
              </a:rPr>
              <a:t>」または「</a:t>
            </a:r>
            <a:r>
              <a:rPr lang="ja-JP" altLang="en-US" sz="702" dirty="0">
                <a:solidFill>
                  <a:srgbClr val="FF00FF"/>
                </a:solidFill>
                <a:latin typeface="Tahoma" panose="020B0604030504040204" pitchFamily="34" charset="0"/>
                <a:ea typeface="ＭＳ ゴシック" panose="020B0609070205080204" pitchFamily="49" charset="-128"/>
                <a:cs typeface="ＭＳ ゴシック" panose="020B0609070205080204" pitchFamily="49" charset="-128"/>
              </a:rPr>
              <a:t>ゆみこ歯科クリニック</a:t>
            </a:r>
            <a:r>
              <a:rPr lang="ja-JP" altLang="en-US" sz="702" dirty="0">
                <a:solidFill>
                  <a:srgbClr val="333333"/>
                </a:solidFill>
                <a:latin typeface="Tahoma" panose="020B0604030504040204" pitchFamily="34" charset="0"/>
                <a:ea typeface="ＭＳ ゴシック" panose="020B0609070205080204" pitchFamily="49" charset="-128"/>
                <a:cs typeface="ＭＳ ゴシック" panose="020B0609070205080204" pitchFamily="49" charset="-128"/>
              </a:rPr>
              <a:t>」へご紹介ください</a:t>
            </a:r>
            <a:r>
              <a:rPr lang="en-US" sz="702" dirty="0">
                <a:solidFill>
                  <a:srgbClr val="333333"/>
                </a:solidFill>
                <a:latin typeface="Tahoma" panose="020B0604030504040204" pitchFamily="34" charset="0"/>
                <a:ea typeface="ＭＳ ゴシック" panose="020B0609070205080204" pitchFamily="49" charset="-128"/>
                <a:cs typeface="ＭＳ ゴシック" panose="020B0609070205080204" pitchFamily="49" charset="-128"/>
              </a:rPr>
              <a:t>^^</a:t>
            </a:r>
            <a:endParaRPr lang="ja-JP" altLang="en-US" sz="702" dirty="0">
              <a:latin typeface="Tahoma" panose="020B0604030504040204" pitchFamily="34" charset="0"/>
              <a:ea typeface="SimSun" panose="02010600030101010101" pitchFamily="2" charset="-122"/>
              <a:cs typeface="Times New Roman" panose="02020603050405020304" pitchFamily="18" charset="0"/>
            </a:endParaRPr>
          </a:p>
          <a:p>
            <a:r>
              <a:rPr lang="en-US" sz="702" dirty="0">
                <a:latin typeface="Tahoma" panose="020B0604030504040204" pitchFamily="34" charset="0"/>
                <a:ea typeface="SimSun" panose="02010600030101010101" pitchFamily="2" charset="-122"/>
                <a:cs typeface="Times New Roman" panose="02020603050405020304" pitchFamily="18" charset="0"/>
              </a:rPr>
              <a:t> </a:t>
            </a:r>
            <a:endParaRPr lang="ja-JP" altLang="en-US" sz="702" dirty="0">
              <a:latin typeface="Tahoma" panose="020B0604030504040204" pitchFamily="34" charset="0"/>
              <a:ea typeface="SimSun" panose="02010600030101010101" pitchFamily="2" charset="-122"/>
              <a:cs typeface="Times New Roman" panose="02020603050405020304" pitchFamily="18" charset="0"/>
            </a:endParaRPr>
          </a:p>
        </p:txBody>
      </p:sp>
      <p:cxnSp>
        <p:nvCxnSpPr>
          <p:cNvPr id="34" name="直線コネクタ 33">
            <a:extLst>
              <a:ext uri="{FF2B5EF4-FFF2-40B4-BE49-F238E27FC236}">
                <a16:creationId xmlns:a16="http://schemas.microsoft.com/office/drawing/2014/main" id="{D6AFC0DF-C095-41BC-BC20-F1BD949832AB}"/>
              </a:ext>
            </a:extLst>
          </p:cNvPr>
          <p:cNvCxnSpPr>
            <a:cxnSpLocks/>
          </p:cNvCxnSpPr>
          <p:nvPr/>
        </p:nvCxnSpPr>
        <p:spPr>
          <a:xfrm>
            <a:off x="2849960" y="688128"/>
            <a:ext cx="17349" cy="6900370"/>
          </a:xfrm>
          <a:prstGeom prst="line">
            <a:avLst/>
          </a:prstGeom>
        </p:spPr>
        <p:style>
          <a:lnRef idx="1">
            <a:schemeClr val="accent2"/>
          </a:lnRef>
          <a:fillRef idx="0">
            <a:schemeClr val="accent2"/>
          </a:fillRef>
          <a:effectRef idx="0">
            <a:schemeClr val="accent2"/>
          </a:effectRef>
          <a:fontRef idx="minor">
            <a:schemeClr val="tx1"/>
          </a:fontRef>
        </p:style>
      </p:cxnSp>
      <p:graphicFrame>
        <p:nvGraphicFramePr>
          <p:cNvPr id="20" name="表 19">
            <a:extLst>
              <a:ext uri="{FF2B5EF4-FFF2-40B4-BE49-F238E27FC236}">
                <a16:creationId xmlns:a16="http://schemas.microsoft.com/office/drawing/2014/main" id="{5A66DE9E-5430-4684-9504-945A6397AB18}"/>
              </a:ext>
            </a:extLst>
          </p:cNvPr>
          <p:cNvGraphicFramePr>
            <a:graphicFrameLocks noGrp="1"/>
          </p:cNvGraphicFramePr>
          <p:nvPr>
            <p:extLst>
              <p:ext uri="{D42A27DB-BD31-4B8C-83A1-F6EECF244321}">
                <p14:modId xmlns:p14="http://schemas.microsoft.com/office/powerpoint/2010/main" val="2792562930"/>
              </p:ext>
            </p:extLst>
          </p:nvPr>
        </p:nvGraphicFramePr>
        <p:xfrm>
          <a:off x="82324" y="2142578"/>
          <a:ext cx="2724744" cy="1853698"/>
        </p:xfrm>
        <a:graphic>
          <a:graphicData uri="http://schemas.openxmlformats.org/drawingml/2006/table">
            <a:tbl>
              <a:tblPr>
                <a:tableStyleId>{5C22544A-7EE6-4342-B048-85BDC9FD1C3A}</a:tableStyleId>
              </a:tblPr>
              <a:tblGrid>
                <a:gridCol w="357505">
                  <a:extLst>
                    <a:ext uri="{9D8B030D-6E8A-4147-A177-3AD203B41FA5}">
                      <a16:colId xmlns:a16="http://schemas.microsoft.com/office/drawing/2014/main" val="3904252281"/>
                    </a:ext>
                  </a:extLst>
                </a:gridCol>
                <a:gridCol w="417035">
                  <a:extLst>
                    <a:ext uri="{9D8B030D-6E8A-4147-A177-3AD203B41FA5}">
                      <a16:colId xmlns:a16="http://schemas.microsoft.com/office/drawing/2014/main" val="131601713"/>
                    </a:ext>
                  </a:extLst>
                </a:gridCol>
                <a:gridCol w="398518">
                  <a:extLst>
                    <a:ext uri="{9D8B030D-6E8A-4147-A177-3AD203B41FA5}">
                      <a16:colId xmlns:a16="http://schemas.microsoft.com/office/drawing/2014/main" val="995176241"/>
                    </a:ext>
                  </a:extLst>
                </a:gridCol>
                <a:gridCol w="361907">
                  <a:extLst>
                    <a:ext uri="{9D8B030D-6E8A-4147-A177-3AD203B41FA5}">
                      <a16:colId xmlns:a16="http://schemas.microsoft.com/office/drawing/2014/main" val="4242026478"/>
                    </a:ext>
                  </a:extLst>
                </a:gridCol>
                <a:gridCol w="357505">
                  <a:extLst>
                    <a:ext uri="{9D8B030D-6E8A-4147-A177-3AD203B41FA5}">
                      <a16:colId xmlns:a16="http://schemas.microsoft.com/office/drawing/2014/main" val="3380644484"/>
                    </a:ext>
                  </a:extLst>
                </a:gridCol>
                <a:gridCol w="416137">
                  <a:extLst>
                    <a:ext uri="{9D8B030D-6E8A-4147-A177-3AD203B41FA5}">
                      <a16:colId xmlns:a16="http://schemas.microsoft.com/office/drawing/2014/main" val="2143300364"/>
                    </a:ext>
                  </a:extLst>
                </a:gridCol>
                <a:gridCol w="416137">
                  <a:extLst>
                    <a:ext uri="{9D8B030D-6E8A-4147-A177-3AD203B41FA5}">
                      <a16:colId xmlns:a16="http://schemas.microsoft.com/office/drawing/2014/main" val="4050116185"/>
                    </a:ext>
                  </a:extLst>
                </a:gridCol>
              </a:tblGrid>
              <a:tr h="264814">
                <a:tc>
                  <a:txBody>
                    <a:bodyPr/>
                    <a:lstStyle/>
                    <a:p>
                      <a:pPr algn="ctr"/>
                      <a:r>
                        <a:rPr kumimoji="1" lang="ja-JP" altLang="en-US" sz="1100" dirty="0"/>
                        <a:t>月</a:t>
                      </a:r>
                    </a:p>
                  </a:txBody>
                  <a:tcPr/>
                </a:tc>
                <a:tc>
                  <a:txBody>
                    <a:bodyPr/>
                    <a:lstStyle/>
                    <a:p>
                      <a:pPr algn="ctr"/>
                      <a:r>
                        <a:rPr kumimoji="1" lang="ja-JP" altLang="en-US" sz="1100" dirty="0"/>
                        <a:t>火</a:t>
                      </a:r>
                    </a:p>
                  </a:txBody>
                  <a:tcPr/>
                </a:tc>
                <a:tc>
                  <a:txBody>
                    <a:bodyPr/>
                    <a:lstStyle/>
                    <a:p>
                      <a:pPr algn="ctr"/>
                      <a:r>
                        <a:rPr kumimoji="1" lang="ja-JP" altLang="en-US" sz="1100" dirty="0"/>
                        <a:t>水</a:t>
                      </a:r>
                    </a:p>
                  </a:txBody>
                  <a:tcPr/>
                </a:tc>
                <a:tc>
                  <a:txBody>
                    <a:bodyPr/>
                    <a:lstStyle/>
                    <a:p>
                      <a:pPr algn="ctr"/>
                      <a:r>
                        <a:rPr kumimoji="1" lang="ja-JP" altLang="en-US" sz="1100" dirty="0"/>
                        <a:t>木</a:t>
                      </a:r>
                    </a:p>
                  </a:txBody>
                  <a:tcPr/>
                </a:tc>
                <a:tc>
                  <a:txBody>
                    <a:bodyPr/>
                    <a:lstStyle/>
                    <a:p>
                      <a:pPr algn="ctr"/>
                      <a:r>
                        <a:rPr kumimoji="1" lang="ja-JP" altLang="en-US" sz="1100" dirty="0"/>
                        <a:t>金</a:t>
                      </a:r>
                    </a:p>
                  </a:txBody>
                  <a:tcPr/>
                </a:tc>
                <a:tc>
                  <a:txBody>
                    <a:bodyPr/>
                    <a:lstStyle/>
                    <a:p>
                      <a:pPr algn="ctr"/>
                      <a:r>
                        <a:rPr kumimoji="1" lang="ja-JP" altLang="en-US" sz="1100" dirty="0">
                          <a:solidFill>
                            <a:srgbClr val="00B0F0"/>
                          </a:solidFill>
                        </a:rPr>
                        <a:t>土</a:t>
                      </a:r>
                    </a:p>
                  </a:txBody>
                  <a:tcPr/>
                </a:tc>
                <a:tc>
                  <a:txBody>
                    <a:bodyPr/>
                    <a:lstStyle/>
                    <a:p>
                      <a:pPr algn="ctr"/>
                      <a:r>
                        <a:rPr kumimoji="1" lang="ja-JP" altLang="en-US" sz="1100" dirty="0">
                          <a:solidFill>
                            <a:srgbClr val="FF0000"/>
                          </a:solidFill>
                        </a:rPr>
                        <a:t>日</a:t>
                      </a:r>
                      <a:endParaRPr kumimoji="1" lang="en-US" altLang="ja-JP" sz="1100" dirty="0">
                        <a:solidFill>
                          <a:srgbClr val="FF0000"/>
                        </a:solidFill>
                      </a:endParaRPr>
                    </a:p>
                  </a:txBody>
                  <a:tcPr/>
                </a:tc>
                <a:extLst>
                  <a:ext uri="{0D108BD9-81ED-4DB2-BD59-A6C34878D82A}">
                    <a16:rowId xmlns:a16="http://schemas.microsoft.com/office/drawing/2014/main" val="1183670544"/>
                  </a:ext>
                </a:extLst>
              </a:tr>
              <a:tr h="264814">
                <a:tc>
                  <a:txBody>
                    <a:bodyPr/>
                    <a:lstStyle/>
                    <a:p>
                      <a:pPr algn="ctr" defTabSz="864000">
                        <a:lnSpc>
                          <a:spcPct val="100000"/>
                        </a:lnSpc>
                        <a:spcBef>
                          <a:spcPts val="0"/>
                        </a:spcBef>
                      </a:pPr>
                      <a:endParaRPr kumimoji="1" lang="en-US" altLang="ja-JP" sz="1100" dirty="0"/>
                    </a:p>
                  </a:txBody>
                  <a:tcPr anchor="ct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endParaRPr kumimoji="1" lang="ja-JP" altLang="en-US" sz="1100" dirty="0">
                        <a:solidFill>
                          <a:srgbClr val="FF0000"/>
                        </a:solidFill>
                      </a:endParaRPr>
                    </a:p>
                  </a:txBody>
                  <a:tcPr anchor="ct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00B0F0"/>
                          </a:solidFill>
                        </a:rPr>
                        <a:t>1</a:t>
                      </a:r>
                    </a:p>
                  </a:txBody>
                  <a:tcPr anchor="ctr"/>
                </a:tc>
                <a:tc>
                  <a:txBody>
                    <a:bodyPr/>
                    <a:lstStyle/>
                    <a:p>
                      <a:pPr algn="ctr" defTabSz="864000">
                        <a:lnSpc>
                          <a:spcPct val="100000"/>
                        </a:lnSpc>
                        <a:spcBef>
                          <a:spcPts val="0"/>
                        </a:spcBef>
                      </a:pPr>
                      <a:r>
                        <a:rPr kumimoji="1" lang="en-US" altLang="ja-JP" sz="1100" dirty="0">
                          <a:solidFill>
                            <a:srgbClr val="FF0000"/>
                          </a:solidFill>
                        </a:rPr>
                        <a:t>2</a:t>
                      </a:r>
                    </a:p>
                  </a:txBody>
                  <a:tcPr anchor="ctr"/>
                </a:tc>
                <a:extLst>
                  <a:ext uri="{0D108BD9-81ED-4DB2-BD59-A6C34878D82A}">
                    <a16:rowId xmlns:a16="http://schemas.microsoft.com/office/drawing/2014/main" val="2542614021"/>
                  </a:ext>
                </a:extLst>
              </a:tr>
              <a:tr h="264814">
                <a:tc>
                  <a:txBody>
                    <a:bodyPr/>
                    <a:lstStyle/>
                    <a:p>
                      <a:pPr algn="ctr" defTabSz="864000">
                        <a:lnSpc>
                          <a:spcPct val="100000"/>
                        </a:lnSpc>
                        <a:spcBef>
                          <a:spcPts val="0"/>
                        </a:spcBef>
                      </a:pPr>
                      <a:r>
                        <a:rPr kumimoji="1" lang="en-US" altLang="ja-JP" sz="1100" dirty="0">
                          <a:solidFill>
                            <a:srgbClr val="FF0000"/>
                          </a:solidFill>
                        </a:rPr>
                        <a:t>3</a:t>
                      </a:r>
                    </a:p>
                  </a:txBody>
                  <a:tcPr anchor="ctr"/>
                </a:tc>
                <a:tc>
                  <a:txBody>
                    <a:bodyPr/>
                    <a:lstStyle/>
                    <a:p>
                      <a:pPr algn="ctr" defTabSz="864000">
                        <a:lnSpc>
                          <a:spcPct val="100000"/>
                        </a:lnSpc>
                        <a:spcBef>
                          <a:spcPts val="0"/>
                        </a:spcBef>
                      </a:pPr>
                      <a:r>
                        <a:rPr kumimoji="1" lang="en-US" altLang="ja-JP" sz="1100" dirty="0">
                          <a:solidFill>
                            <a:schemeClr val="tx1"/>
                          </a:solidFill>
                        </a:rPr>
                        <a:t>4</a:t>
                      </a:r>
                    </a:p>
                  </a:txBody>
                  <a:tcPr anchor="ctr"/>
                </a:tc>
                <a:tc>
                  <a:txBody>
                    <a:bodyPr/>
                    <a:lstStyle/>
                    <a:p>
                      <a:pPr algn="ctr" defTabSz="864000">
                        <a:lnSpc>
                          <a:spcPct val="100000"/>
                        </a:lnSpc>
                        <a:spcBef>
                          <a:spcPts val="0"/>
                        </a:spcBef>
                      </a:pPr>
                      <a:r>
                        <a:rPr kumimoji="1" lang="en-US" altLang="ja-JP" sz="1100" dirty="0">
                          <a:solidFill>
                            <a:schemeClr val="tx1"/>
                          </a:solidFill>
                        </a:rPr>
                        <a:t>5</a:t>
                      </a:r>
                    </a:p>
                  </a:txBody>
                  <a:tcPr anchor="ctr"/>
                </a:tc>
                <a:tc>
                  <a:txBody>
                    <a:bodyPr/>
                    <a:lstStyle/>
                    <a:p>
                      <a:pPr algn="ctr" defTabSz="864000">
                        <a:lnSpc>
                          <a:spcPct val="100000"/>
                        </a:lnSpc>
                        <a:spcBef>
                          <a:spcPts val="0"/>
                        </a:spcBef>
                      </a:pPr>
                      <a:r>
                        <a:rPr kumimoji="1" lang="en-US" altLang="ja-JP" sz="1100" dirty="0">
                          <a:solidFill>
                            <a:schemeClr val="tx1"/>
                          </a:solidFill>
                        </a:rPr>
                        <a:t>6</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7</a:t>
                      </a:r>
                    </a:p>
                  </a:txBody>
                  <a:tcPr anchor="ctr"/>
                </a:tc>
                <a:tc>
                  <a:txBody>
                    <a:bodyPr/>
                    <a:lstStyle/>
                    <a:p>
                      <a:pPr algn="ctr" defTabSz="864000">
                        <a:lnSpc>
                          <a:spcPct val="100000"/>
                        </a:lnSpc>
                        <a:spcBef>
                          <a:spcPts val="0"/>
                        </a:spcBef>
                      </a:pPr>
                      <a:r>
                        <a:rPr kumimoji="1" lang="en-US" altLang="ja-JP" sz="1100" dirty="0">
                          <a:solidFill>
                            <a:srgbClr val="00B0F0"/>
                          </a:solidFill>
                        </a:rPr>
                        <a:t>8</a:t>
                      </a:r>
                    </a:p>
                  </a:txBody>
                  <a:tcPr anchor="ctr"/>
                </a:tc>
                <a:tc>
                  <a:txBody>
                    <a:bodyPr/>
                    <a:lstStyle/>
                    <a:p>
                      <a:pPr algn="ctr" defTabSz="864000">
                        <a:lnSpc>
                          <a:spcPct val="100000"/>
                        </a:lnSpc>
                        <a:spcBef>
                          <a:spcPts val="0"/>
                        </a:spcBef>
                      </a:pPr>
                      <a:r>
                        <a:rPr kumimoji="1" lang="en-US" altLang="ja-JP" sz="1100" dirty="0">
                          <a:solidFill>
                            <a:srgbClr val="FF0000"/>
                          </a:solidFill>
                        </a:rPr>
                        <a:t>9</a:t>
                      </a:r>
                    </a:p>
                  </a:txBody>
                  <a:tcPr anchor="ctr"/>
                </a:tc>
                <a:extLst>
                  <a:ext uri="{0D108BD9-81ED-4DB2-BD59-A6C34878D82A}">
                    <a16:rowId xmlns:a16="http://schemas.microsoft.com/office/drawing/2014/main" val="568586523"/>
                  </a:ext>
                </a:extLst>
              </a:tr>
              <a:tr h="264814">
                <a:tc>
                  <a:txBody>
                    <a:bodyPr/>
                    <a:lstStyle/>
                    <a:p>
                      <a:pPr algn="ctr" defTabSz="864000">
                        <a:lnSpc>
                          <a:spcPct val="100000"/>
                        </a:lnSpc>
                        <a:spcBef>
                          <a:spcPts val="0"/>
                        </a:spcBef>
                      </a:pPr>
                      <a:r>
                        <a:rPr kumimoji="1" lang="en-US" altLang="ja-JP" sz="1100" dirty="0">
                          <a:solidFill>
                            <a:schemeClr val="tx1"/>
                          </a:solidFill>
                        </a:rPr>
                        <a:t>10</a:t>
                      </a:r>
                    </a:p>
                  </a:txBody>
                  <a:tcPr anchor="ctr"/>
                </a:tc>
                <a:tc>
                  <a:txBody>
                    <a:bodyPr/>
                    <a:lstStyle/>
                    <a:p>
                      <a:pPr algn="ctr" defTabSz="864000">
                        <a:lnSpc>
                          <a:spcPct val="100000"/>
                        </a:lnSpc>
                        <a:spcBef>
                          <a:spcPts val="0"/>
                        </a:spcBef>
                      </a:pPr>
                      <a:r>
                        <a:rPr kumimoji="1" lang="en-US" altLang="ja-JP" sz="1100" dirty="0">
                          <a:solidFill>
                            <a:schemeClr val="tx1"/>
                          </a:solidFill>
                        </a:rPr>
                        <a:t>11</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12</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13</a:t>
                      </a:r>
                      <a:endParaRPr kumimoji="1" lang="ja-JP" altLang="en-US" sz="1100" dirty="0">
                        <a:solidFill>
                          <a:srgbClr val="FF0000"/>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14</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00B0F0"/>
                          </a:solidFill>
                        </a:rPr>
                        <a:t>15</a:t>
                      </a:r>
                      <a:endParaRPr kumimoji="1" lang="ja-JP" altLang="en-US" sz="1100" dirty="0">
                        <a:solidFill>
                          <a:srgbClr val="00B0F0"/>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16</a:t>
                      </a:r>
                      <a:endParaRPr kumimoji="1" lang="ja-JP" altLang="en-US" sz="1100" dirty="0">
                        <a:solidFill>
                          <a:srgbClr val="FF0000"/>
                        </a:solidFill>
                      </a:endParaRPr>
                    </a:p>
                  </a:txBody>
                  <a:tcPr anchor="ctr"/>
                </a:tc>
                <a:extLst>
                  <a:ext uri="{0D108BD9-81ED-4DB2-BD59-A6C34878D82A}">
                    <a16:rowId xmlns:a16="http://schemas.microsoft.com/office/drawing/2014/main" val="468764520"/>
                  </a:ext>
                </a:extLst>
              </a:tr>
              <a:tr h="264814">
                <a:tc>
                  <a:txBody>
                    <a:bodyPr/>
                    <a:lstStyle/>
                    <a:p>
                      <a:pPr algn="ctr" defTabSz="864000">
                        <a:lnSpc>
                          <a:spcPct val="100000"/>
                        </a:lnSpc>
                        <a:spcBef>
                          <a:spcPts val="0"/>
                        </a:spcBef>
                      </a:pPr>
                      <a:r>
                        <a:rPr kumimoji="1" lang="en-US" altLang="ja-JP" sz="1100" dirty="0">
                          <a:solidFill>
                            <a:schemeClr val="tx1"/>
                          </a:solidFill>
                        </a:rPr>
                        <a:t>17</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18</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19</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20</a:t>
                      </a:r>
                      <a:endParaRPr kumimoji="1" lang="ja-JP" altLang="en-US" sz="1100" dirty="0">
                        <a:solidFill>
                          <a:srgbClr val="FF0000"/>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21</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00B0F0"/>
                          </a:solidFill>
                        </a:rPr>
                        <a:t>22</a:t>
                      </a:r>
                      <a:endParaRPr kumimoji="1" lang="ja-JP" altLang="en-US" sz="1100" dirty="0">
                        <a:solidFill>
                          <a:srgbClr val="00B0F0"/>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23</a:t>
                      </a:r>
                      <a:endParaRPr kumimoji="1" lang="ja-JP" altLang="en-US" sz="1100" dirty="0">
                        <a:solidFill>
                          <a:srgbClr val="FF0000"/>
                        </a:solidFill>
                      </a:endParaRPr>
                    </a:p>
                  </a:txBody>
                  <a:tcPr anchor="ctr"/>
                </a:tc>
                <a:extLst>
                  <a:ext uri="{0D108BD9-81ED-4DB2-BD59-A6C34878D82A}">
                    <a16:rowId xmlns:a16="http://schemas.microsoft.com/office/drawing/2014/main" val="4015531982"/>
                  </a:ext>
                </a:extLst>
              </a:tr>
              <a:tr h="264814">
                <a:tc>
                  <a:txBody>
                    <a:bodyPr/>
                    <a:lstStyle/>
                    <a:p>
                      <a:pPr algn="ctr" defTabSz="864000">
                        <a:lnSpc>
                          <a:spcPct val="100000"/>
                        </a:lnSpc>
                        <a:spcBef>
                          <a:spcPts val="0"/>
                        </a:spcBef>
                      </a:pPr>
                      <a:r>
                        <a:rPr kumimoji="1" lang="en-US" altLang="ja-JP" sz="1100" dirty="0">
                          <a:solidFill>
                            <a:srgbClr val="FF0000"/>
                          </a:solidFill>
                        </a:rPr>
                        <a:t>24</a:t>
                      </a:r>
                      <a:endParaRPr kumimoji="1" lang="ja-JP" altLang="en-US" sz="1100" dirty="0">
                        <a:solidFill>
                          <a:srgbClr val="FF0000"/>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25</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26</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27</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28</a:t>
                      </a:r>
                    </a:p>
                  </a:txBody>
                  <a:tcPr anchor="ctr"/>
                </a:tc>
                <a:tc>
                  <a:txBody>
                    <a:bodyPr/>
                    <a:lstStyle/>
                    <a:p>
                      <a:pPr algn="ctr" defTabSz="864000">
                        <a:lnSpc>
                          <a:spcPct val="100000"/>
                        </a:lnSpc>
                        <a:spcBef>
                          <a:spcPts val="0"/>
                        </a:spcBef>
                      </a:pPr>
                      <a:r>
                        <a:rPr kumimoji="1" lang="en-US" altLang="ja-JP" sz="1100" dirty="0">
                          <a:solidFill>
                            <a:srgbClr val="00B0F0"/>
                          </a:solidFill>
                        </a:rPr>
                        <a:t>29</a:t>
                      </a:r>
                      <a:endParaRPr kumimoji="1" lang="ja-JP" altLang="en-US" sz="1100" dirty="0">
                        <a:solidFill>
                          <a:srgbClr val="00B0F0"/>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30</a:t>
                      </a:r>
                    </a:p>
                  </a:txBody>
                  <a:tcPr anchor="ctr"/>
                </a:tc>
                <a:extLst>
                  <a:ext uri="{0D108BD9-81ED-4DB2-BD59-A6C34878D82A}">
                    <a16:rowId xmlns:a16="http://schemas.microsoft.com/office/drawing/2014/main" val="1812344153"/>
                  </a:ext>
                </a:extLst>
              </a:tr>
              <a:tr h="264814">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endParaRPr kumimoji="1" lang="ja-JP" altLang="en-US" sz="1100" dirty="0">
                        <a:solidFill>
                          <a:schemeClr val="tx1"/>
                        </a:solidFill>
                      </a:endParaRPr>
                    </a:p>
                  </a:txBody>
                  <a:tcPr anchor="ctr"/>
                </a:tc>
                <a:tc>
                  <a:txBody>
                    <a:bodyPr/>
                    <a:lstStyle/>
                    <a:p>
                      <a:pPr algn="ctr" defTabSz="864000">
                        <a:lnSpc>
                          <a:spcPct val="100000"/>
                        </a:lnSpc>
                        <a:spcBef>
                          <a:spcPts val="0"/>
                        </a:spcBef>
                      </a:pPr>
                      <a:endParaRPr kumimoji="1" lang="ja-JP" altLang="en-US" sz="1100" dirty="0">
                        <a:solidFill>
                          <a:schemeClr val="tx1"/>
                        </a:solidFill>
                      </a:endParaRPr>
                    </a:p>
                  </a:txBody>
                  <a:tcPr anchor="ctr"/>
                </a:tc>
                <a:tc>
                  <a:txBody>
                    <a:bodyPr/>
                    <a:lstStyle/>
                    <a:p>
                      <a:pPr algn="ctr" defTabSz="864000">
                        <a:lnSpc>
                          <a:spcPct val="100000"/>
                        </a:lnSpc>
                        <a:spcBef>
                          <a:spcPts val="0"/>
                        </a:spcBef>
                      </a:pPr>
                      <a:endParaRPr kumimoji="1" lang="ja-JP" altLang="en-US" sz="1100" dirty="0">
                        <a:solidFill>
                          <a:srgbClr val="FF0000"/>
                        </a:solidFill>
                      </a:endParaRPr>
                    </a:p>
                  </a:txBody>
                  <a:tcPr anchor="ct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endParaRPr kumimoji="1" lang="en-US" altLang="ja-JP" sz="1100" dirty="0">
                        <a:solidFill>
                          <a:schemeClr val="accent1"/>
                        </a:solidFill>
                      </a:endParaRPr>
                    </a:p>
                  </a:txBody>
                  <a:tcPr anchor="ctr"/>
                </a:tc>
                <a:tc>
                  <a:txBody>
                    <a:bodyPr/>
                    <a:lstStyle/>
                    <a:p>
                      <a:pPr algn="ctr" defTabSz="864000">
                        <a:lnSpc>
                          <a:spcPct val="100000"/>
                        </a:lnSpc>
                        <a:spcBef>
                          <a:spcPts val="0"/>
                        </a:spcBef>
                      </a:pPr>
                      <a:endParaRPr kumimoji="1" lang="en-US" altLang="ja-JP" sz="1100" dirty="0">
                        <a:solidFill>
                          <a:srgbClr val="FF0000"/>
                        </a:solidFill>
                      </a:endParaRPr>
                    </a:p>
                  </a:txBody>
                  <a:tcPr anchor="ctr"/>
                </a:tc>
                <a:extLst>
                  <a:ext uri="{0D108BD9-81ED-4DB2-BD59-A6C34878D82A}">
                    <a16:rowId xmlns:a16="http://schemas.microsoft.com/office/drawing/2014/main" val="2793012875"/>
                  </a:ext>
                </a:extLst>
              </a:tr>
            </a:tbl>
          </a:graphicData>
        </a:graphic>
      </p:graphicFrame>
      <p:graphicFrame>
        <p:nvGraphicFramePr>
          <p:cNvPr id="29" name="表 28">
            <a:extLst>
              <a:ext uri="{FF2B5EF4-FFF2-40B4-BE49-F238E27FC236}">
                <a16:creationId xmlns:a16="http://schemas.microsoft.com/office/drawing/2014/main" id="{82FB4B8B-B8F7-4F40-9C59-B13FC11B2978}"/>
              </a:ext>
            </a:extLst>
          </p:cNvPr>
          <p:cNvGraphicFramePr>
            <a:graphicFrameLocks noGrp="1"/>
          </p:cNvGraphicFramePr>
          <p:nvPr>
            <p:extLst>
              <p:ext uri="{D42A27DB-BD31-4B8C-83A1-F6EECF244321}">
                <p14:modId xmlns:p14="http://schemas.microsoft.com/office/powerpoint/2010/main" val="103211678"/>
              </p:ext>
            </p:extLst>
          </p:nvPr>
        </p:nvGraphicFramePr>
        <p:xfrm>
          <a:off x="66373" y="5417743"/>
          <a:ext cx="2714304" cy="1850526"/>
        </p:xfrm>
        <a:graphic>
          <a:graphicData uri="http://schemas.openxmlformats.org/drawingml/2006/table">
            <a:tbl>
              <a:tblPr>
                <a:tableStyleId>{21E4AEA4-8DFA-4A89-87EB-49C32662AFE0}</a:tableStyleId>
              </a:tblPr>
              <a:tblGrid>
                <a:gridCol w="421885">
                  <a:extLst>
                    <a:ext uri="{9D8B030D-6E8A-4147-A177-3AD203B41FA5}">
                      <a16:colId xmlns:a16="http://schemas.microsoft.com/office/drawing/2014/main" val="3904252281"/>
                    </a:ext>
                  </a:extLst>
                </a:gridCol>
                <a:gridCol w="415636">
                  <a:extLst>
                    <a:ext uri="{9D8B030D-6E8A-4147-A177-3AD203B41FA5}">
                      <a16:colId xmlns:a16="http://schemas.microsoft.com/office/drawing/2014/main" val="131601713"/>
                    </a:ext>
                  </a:extLst>
                </a:gridCol>
                <a:gridCol w="363682">
                  <a:extLst>
                    <a:ext uri="{9D8B030D-6E8A-4147-A177-3AD203B41FA5}">
                      <a16:colId xmlns:a16="http://schemas.microsoft.com/office/drawing/2014/main" val="995176241"/>
                    </a:ext>
                  </a:extLst>
                </a:gridCol>
                <a:gridCol w="342900">
                  <a:extLst>
                    <a:ext uri="{9D8B030D-6E8A-4147-A177-3AD203B41FA5}">
                      <a16:colId xmlns:a16="http://schemas.microsoft.com/office/drawing/2014/main" val="4242026478"/>
                    </a:ext>
                  </a:extLst>
                </a:gridCol>
                <a:gridCol w="409245">
                  <a:extLst>
                    <a:ext uri="{9D8B030D-6E8A-4147-A177-3AD203B41FA5}">
                      <a16:colId xmlns:a16="http://schemas.microsoft.com/office/drawing/2014/main" val="3380644484"/>
                    </a:ext>
                  </a:extLst>
                </a:gridCol>
                <a:gridCol w="380478">
                  <a:extLst>
                    <a:ext uri="{9D8B030D-6E8A-4147-A177-3AD203B41FA5}">
                      <a16:colId xmlns:a16="http://schemas.microsoft.com/office/drawing/2014/main" val="2143300364"/>
                    </a:ext>
                  </a:extLst>
                </a:gridCol>
                <a:gridCol w="380478">
                  <a:extLst>
                    <a:ext uri="{9D8B030D-6E8A-4147-A177-3AD203B41FA5}">
                      <a16:colId xmlns:a16="http://schemas.microsoft.com/office/drawing/2014/main" val="4050116185"/>
                    </a:ext>
                  </a:extLst>
                </a:gridCol>
              </a:tblGrid>
              <a:tr h="248291">
                <a:tc>
                  <a:txBody>
                    <a:bodyPr/>
                    <a:lstStyle/>
                    <a:p>
                      <a:pPr algn="ctr"/>
                      <a:r>
                        <a:rPr kumimoji="1" lang="ja-JP" altLang="en-US" sz="1100" dirty="0"/>
                        <a:t>月</a:t>
                      </a:r>
                    </a:p>
                  </a:txBody>
                  <a:tcPr/>
                </a:tc>
                <a:tc>
                  <a:txBody>
                    <a:bodyPr/>
                    <a:lstStyle/>
                    <a:p>
                      <a:pPr algn="ctr"/>
                      <a:r>
                        <a:rPr kumimoji="1" lang="ja-JP" altLang="en-US" sz="1100" dirty="0"/>
                        <a:t>火</a:t>
                      </a:r>
                    </a:p>
                  </a:txBody>
                  <a:tcPr/>
                </a:tc>
                <a:tc>
                  <a:txBody>
                    <a:bodyPr/>
                    <a:lstStyle/>
                    <a:p>
                      <a:pPr algn="ctr"/>
                      <a:r>
                        <a:rPr kumimoji="1" lang="ja-JP" altLang="en-US" sz="1100" dirty="0"/>
                        <a:t>水</a:t>
                      </a:r>
                    </a:p>
                  </a:txBody>
                  <a:tcPr/>
                </a:tc>
                <a:tc>
                  <a:txBody>
                    <a:bodyPr/>
                    <a:lstStyle/>
                    <a:p>
                      <a:pPr algn="ctr"/>
                      <a:r>
                        <a:rPr kumimoji="1" lang="ja-JP" altLang="en-US" sz="1100" dirty="0"/>
                        <a:t>木</a:t>
                      </a:r>
                    </a:p>
                  </a:txBody>
                  <a:tcPr/>
                </a:tc>
                <a:tc>
                  <a:txBody>
                    <a:bodyPr/>
                    <a:lstStyle/>
                    <a:p>
                      <a:pPr algn="ctr"/>
                      <a:r>
                        <a:rPr kumimoji="1" lang="ja-JP" altLang="en-US" sz="1100" dirty="0"/>
                        <a:t>金</a:t>
                      </a:r>
                    </a:p>
                  </a:txBody>
                  <a:tcPr/>
                </a:tc>
                <a:tc>
                  <a:txBody>
                    <a:bodyPr/>
                    <a:lstStyle/>
                    <a:p>
                      <a:pPr algn="ctr"/>
                      <a:r>
                        <a:rPr kumimoji="1" lang="ja-JP" altLang="en-US" sz="1100" dirty="0">
                          <a:solidFill>
                            <a:srgbClr val="00B0F0"/>
                          </a:solidFill>
                        </a:rPr>
                        <a:t>土</a:t>
                      </a:r>
                    </a:p>
                  </a:txBody>
                  <a:tcPr/>
                </a:tc>
                <a:tc>
                  <a:txBody>
                    <a:bodyPr/>
                    <a:lstStyle/>
                    <a:p>
                      <a:pPr algn="ctr"/>
                      <a:r>
                        <a:rPr kumimoji="1" lang="ja-JP" altLang="en-US" sz="1100" dirty="0">
                          <a:solidFill>
                            <a:srgbClr val="FF0000"/>
                          </a:solidFill>
                        </a:rPr>
                        <a:t>日</a:t>
                      </a:r>
                      <a:endParaRPr kumimoji="1" lang="en-US" altLang="ja-JP" sz="1100" dirty="0">
                        <a:solidFill>
                          <a:srgbClr val="FF0000"/>
                        </a:solidFill>
                      </a:endParaRPr>
                    </a:p>
                  </a:txBody>
                  <a:tcPr/>
                </a:tc>
                <a:extLst>
                  <a:ext uri="{0D108BD9-81ED-4DB2-BD59-A6C34878D82A}">
                    <a16:rowId xmlns:a16="http://schemas.microsoft.com/office/drawing/2014/main" val="1183670544"/>
                  </a:ext>
                </a:extLst>
              </a:tr>
              <a:tr h="248291">
                <a:tc>
                  <a:txBody>
                    <a:bodyPr/>
                    <a:lstStyle/>
                    <a:p>
                      <a:pPr algn="ctr"/>
                      <a:endParaRPr kumimoji="1" lang="en-US" altLang="ja-JP" sz="1100" dirty="0"/>
                    </a:p>
                  </a:txBody>
                  <a:tcP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endParaRPr kumimoji="1" lang="ja-JP" altLang="en-US" sz="1100" dirty="0">
                        <a:solidFill>
                          <a:srgbClr val="FF0000"/>
                        </a:solidFill>
                      </a:endParaRPr>
                    </a:p>
                  </a:txBody>
                  <a:tcPr anchor="ctr"/>
                </a:tc>
                <a:tc>
                  <a:txBody>
                    <a:bodyPr/>
                    <a:lstStyle/>
                    <a:p>
                      <a:pPr algn="ctr" defTabSz="864000">
                        <a:lnSpc>
                          <a:spcPct val="100000"/>
                        </a:lnSpc>
                        <a:spcBef>
                          <a:spcPts val="0"/>
                        </a:spcBef>
                      </a:pPr>
                      <a:endParaRPr kumimoji="1" lang="en-US" altLang="ja-JP"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00B0F0"/>
                          </a:solidFill>
                        </a:rPr>
                        <a:t>1</a:t>
                      </a:r>
                    </a:p>
                  </a:txBody>
                  <a:tcPr anchor="ctr"/>
                </a:tc>
                <a:tc>
                  <a:txBody>
                    <a:bodyPr/>
                    <a:lstStyle/>
                    <a:p>
                      <a:pPr algn="ctr" defTabSz="864000">
                        <a:lnSpc>
                          <a:spcPct val="100000"/>
                        </a:lnSpc>
                        <a:spcBef>
                          <a:spcPts val="0"/>
                        </a:spcBef>
                      </a:pPr>
                      <a:r>
                        <a:rPr kumimoji="1" lang="en-US" altLang="ja-JP" sz="1100" dirty="0">
                          <a:solidFill>
                            <a:srgbClr val="FF0000"/>
                          </a:solidFill>
                        </a:rPr>
                        <a:t>2</a:t>
                      </a:r>
                    </a:p>
                  </a:txBody>
                  <a:tcPr anchor="ctr"/>
                </a:tc>
                <a:extLst>
                  <a:ext uri="{0D108BD9-81ED-4DB2-BD59-A6C34878D82A}">
                    <a16:rowId xmlns:a16="http://schemas.microsoft.com/office/drawing/2014/main" val="2542614021"/>
                  </a:ext>
                </a:extLst>
              </a:tr>
              <a:tr h="269846">
                <a:tc>
                  <a:txBody>
                    <a:bodyPr/>
                    <a:lstStyle/>
                    <a:p>
                      <a:pPr algn="ctr" defTabSz="864000">
                        <a:lnSpc>
                          <a:spcPct val="100000"/>
                        </a:lnSpc>
                        <a:spcBef>
                          <a:spcPts val="0"/>
                        </a:spcBef>
                      </a:pPr>
                      <a:r>
                        <a:rPr kumimoji="1" lang="en-US" altLang="ja-JP" sz="1100" dirty="0">
                          <a:solidFill>
                            <a:srgbClr val="FF0000"/>
                          </a:solidFill>
                        </a:rPr>
                        <a:t>3</a:t>
                      </a:r>
                    </a:p>
                  </a:txBody>
                  <a:tcPr anchor="ctr"/>
                </a:tc>
                <a:tc>
                  <a:txBody>
                    <a:bodyPr/>
                    <a:lstStyle/>
                    <a:p>
                      <a:pPr algn="ctr" defTabSz="864000">
                        <a:lnSpc>
                          <a:spcPct val="100000"/>
                        </a:lnSpc>
                        <a:spcBef>
                          <a:spcPts val="0"/>
                        </a:spcBef>
                      </a:pPr>
                      <a:r>
                        <a:rPr kumimoji="1" lang="en-US" altLang="ja-JP" sz="1100" dirty="0">
                          <a:solidFill>
                            <a:schemeClr val="tx1"/>
                          </a:solidFill>
                        </a:rPr>
                        <a:t>4</a:t>
                      </a:r>
                    </a:p>
                  </a:txBody>
                  <a:tcPr anchor="ctr"/>
                </a:tc>
                <a:tc>
                  <a:txBody>
                    <a:bodyPr/>
                    <a:lstStyle/>
                    <a:p>
                      <a:pPr algn="ctr" defTabSz="864000">
                        <a:lnSpc>
                          <a:spcPct val="100000"/>
                        </a:lnSpc>
                        <a:spcBef>
                          <a:spcPts val="0"/>
                        </a:spcBef>
                      </a:pPr>
                      <a:r>
                        <a:rPr kumimoji="1" lang="en-US" altLang="ja-JP" sz="1100" dirty="0">
                          <a:solidFill>
                            <a:schemeClr val="tx1"/>
                          </a:solidFill>
                        </a:rPr>
                        <a:t>5</a:t>
                      </a:r>
                    </a:p>
                  </a:txBody>
                  <a:tcPr anchor="ctr"/>
                </a:tc>
                <a:tc>
                  <a:txBody>
                    <a:bodyPr/>
                    <a:lstStyle/>
                    <a:p>
                      <a:pPr algn="ctr" defTabSz="864000">
                        <a:lnSpc>
                          <a:spcPct val="100000"/>
                        </a:lnSpc>
                        <a:spcBef>
                          <a:spcPts val="0"/>
                        </a:spcBef>
                      </a:pPr>
                      <a:r>
                        <a:rPr kumimoji="1" lang="en-US" altLang="ja-JP" sz="1100" dirty="0">
                          <a:solidFill>
                            <a:schemeClr val="tx1"/>
                          </a:solidFill>
                        </a:rPr>
                        <a:t>6</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7</a:t>
                      </a:r>
                    </a:p>
                  </a:txBody>
                  <a:tcPr anchor="ctr"/>
                </a:tc>
                <a:tc>
                  <a:txBody>
                    <a:bodyPr/>
                    <a:lstStyle/>
                    <a:p>
                      <a:pPr algn="ctr" defTabSz="864000">
                        <a:lnSpc>
                          <a:spcPct val="100000"/>
                        </a:lnSpc>
                        <a:spcBef>
                          <a:spcPts val="0"/>
                        </a:spcBef>
                      </a:pPr>
                      <a:r>
                        <a:rPr kumimoji="1" lang="en-US" altLang="ja-JP" sz="1100" dirty="0">
                          <a:solidFill>
                            <a:srgbClr val="00B0F0"/>
                          </a:solidFill>
                        </a:rPr>
                        <a:t>8</a:t>
                      </a:r>
                    </a:p>
                  </a:txBody>
                  <a:tcPr anchor="ctr"/>
                </a:tc>
                <a:tc>
                  <a:txBody>
                    <a:bodyPr/>
                    <a:lstStyle/>
                    <a:p>
                      <a:pPr algn="ctr" defTabSz="864000">
                        <a:lnSpc>
                          <a:spcPct val="100000"/>
                        </a:lnSpc>
                        <a:spcBef>
                          <a:spcPts val="0"/>
                        </a:spcBef>
                      </a:pPr>
                      <a:r>
                        <a:rPr kumimoji="1" lang="en-US" altLang="ja-JP" sz="1100" dirty="0">
                          <a:solidFill>
                            <a:srgbClr val="FF0000"/>
                          </a:solidFill>
                        </a:rPr>
                        <a:t>9</a:t>
                      </a:r>
                    </a:p>
                  </a:txBody>
                  <a:tcPr anchor="ctr"/>
                </a:tc>
                <a:extLst>
                  <a:ext uri="{0D108BD9-81ED-4DB2-BD59-A6C34878D82A}">
                    <a16:rowId xmlns:a16="http://schemas.microsoft.com/office/drawing/2014/main" val="896822924"/>
                  </a:ext>
                </a:extLst>
              </a:tr>
              <a:tr h="248291">
                <a:tc>
                  <a:txBody>
                    <a:bodyPr/>
                    <a:lstStyle/>
                    <a:p>
                      <a:pPr algn="ctr" defTabSz="864000">
                        <a:lnSpc>
                          <a:spcPct val="100000"/>
                        </a:lnSpc>
                        <a:spcBef>
                          <a:spcPts val="0"/>
                        </a:spcBef>
                      </a:pPr>
                      <a:r>
                        <a:rPr kumimoji="1" lang="en-US" altLang="ja-JP" sz="1100" dirty="0">
                          <a:solidFill>
                            <a:schemeClr val="tx1"/>
                          </a:solidFill>
                        </a:rPr>
                        <a:t>10</a:t>
                      </a:r>
                    </a:p>
                  </a:txBody>
                  <a:tcPr anchor="ctr"/>
                </a:tc>
                <a:tc>
                  <a:txBody>
                    <a:bodyPr/>
                    <a:lstStyle/>
                    <a:p>
                      <a:pPr algn="ctr" defTabSz="864000">
                        <a:lnSpc>
                          <a:spcPct val="100000"/>
                        </a:lnSpc>
                        <a:spcBef>
                          <a:spcPts val="0"/>
                        </a:spcBef>
                      </a:pPr>
                      <a:r>
                        <a:rPr kumimoji="1" lang="en-US" altLang="ja-JP" sz="1100" dirty="0">
                          <a:solidFill>
                            <a:schemeClr val="tx1"/>
                          </a:solidFill>
                        </a:rPr>
                        <a:t>11</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12</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13</a:t>
                      </a:r>
                      <a:endParaRPr kumimoji="1" lang="ja-JP" altLang="en-US" sz="1100" dirty="0">
                        <a:solidFill>
                          <a:srgbClr val="FF0000"/>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14</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00B0F0"/>
                          </a:solidFill>
                        </a:rPr>
                        <a:t>15</a:t>
                      </a:r>
                      <a:endParaRPr kumimoji="1" lang="ja-JP" altLang="en-US" sz="1100" dirty="0">
                        <a:solidFill>
                          <a:srgbClr val="00B0F0"/>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16</a:t>
                      </a:r>
                      <a:endParaRPr kumimoji="1" lang="ja-JP" altLang="en-US" sz="1100" dirty="0">
                        <a:solidFill>
                          <a:srgbClr val="FF0000"/>
                        </a:solidFill>
                      </a:endParaRPr>
                    </a:p>
                  </a:txBody>
                  <a:tcPr anchor="ctr"/>
                </a:tc>
                <a:extLst>
                  <a:ext uri="{0D108BD9-81ED-4DB2-BD59-A6C34878D82A}">
                    <a16:rowId xmlns:a16="http://schemas.microsoft.com/office/drawing/2014/main" val="468764520"/>
                  </a:ext>
                </a:extLst>
              </a:tr>
              <a:tr h="248291">
                <a:tc>
                  <a:txBody>
                    <a:bodyPr/>
                    <a:lstStyle/>
                    <a:p>
                      <a:pPr algn="ctr" defTabSz="864000">
                        <a:lnSpc>
                          <a:spcPct val="100000"/>
                        </a:lnSpc>
                        <a:spcBef>
                          <a:spcPts val="0"/>
                        </a:spcBef>
                      </a:pPr>
                      <a:r>
                        <a:rPr kumimoji="1" lang="en-US" altLang="ja-JP" sz="1100" dirty="0">
                          <a:solidFill>
                            <a:schemeClr val="tx1"/>
                          </a:solidFill>
                        </a:rPr>
                        <a:t>17</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18</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19</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20</a:t>
                      </a:r>
                      <a:endParaRPr kumimoji="1" lang="ja-JP" altLang="en-US" sz="1100" dirty="0">
                        <a:solidFill>
                          <a:srgbClr val="FF0000"/>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21</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rgbClr val="00B0F0"/>
                          </a:solidFill>
                        </a:rPr>
                        <a:t>22</a:t>
                      </a:r>
                      <a:endParaRPr kumimoji="1" lang="ja-JP" altLang="en-US" sz="1100" dirty="0">
                        <a:solidFill>
                          <a:srgbClr val="00B0F0"/>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23</a:t>
                      </a:r>
                      <a:endParaRPr kumimoji="1" lang="ja-JP" altLang="en-US" sz="1100" dirty="0">
                        <a:solidFill>
                          <a:srgbClr val="FF0000"/>
                        </a:solidFill>
                      </a:endParaRPr>
                    </a:p>
                  </a:txBody>
                  <a:tcPr anchor="ctr"/>
                </a:tc>
                <a:extLst>
                  <a:ext uri="{0D108BD9-81ED-4DB2-BD59-A6C34878D82A}">
                    <a16:rowId xmlns:a16="http://schemas.microsoft.com/office/drawing/2014/main" val="4015531982"/>
                  </a:ext>
                </a:extLst>
              </a:tr>
              <a:tr h="285280">
                <a:tc>
                  <a:txBody>
                    <a:bodyPr/>
                    <a:lstStyle/>
                    <a:p>
                      <a:pPr algn="ctr" defTabSz="864000">
                        <a:lnSpc>
                          <a:spcPct val="100000"/>
                        </a:lnSpc>
                        <a:spcBef>
                          <a:spcPts val="0"/>
                        </a:spcBef>
                      </a:pPr>
                      <a:r>
                        <a:rPr kumimoji="1" lang="en-US" altLang="ja-JP" sz="1100" dirty="0">
                          <a:solidFill>
                            <a:srgbClr val="FF0000"/>
                          </a:solidFill>
                        </a:rPr>
                        <a:t>24</a:t>
                      </a:r>
                      <a:endParaRPr kumimoji="1" lang="ja-JP" altLang="en-US" sz="1100" dirty="0">
                        <a:solidFill>
                          <a:srgbClr val="FF0000"/>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25</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26</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27</a:t>
                      </a:r>
                      <a:endParaRPr kumimoji="1" lang="ja-JP" altLang="en-US" sz="1100" dirty="0">
                        <a:solidFill>
                          <a:schemeClr val="tx1"/>
                        </a:solidFill>
                      </a:endParaRPr>
                    </a:p>
                  </a:txBody>
                  <a:tcPr anchor="ctr"/>
                </a:tc>
                <a:tc>
                  <a:txBody>
                    <a:bodyPr/>
                    <a:lstStyle/>
                    <a:p>
                      <a:pPr algn="ctr" defTabSz="864000">
                        <a:lnSpc>
                          <a:spcPct val="100000"/>
                        </a:lnSpc>
                        <a:spcBef>
                          <a:spcPts val="0"/>
                        </a:spcBef>
                      </a:pPr>
                      <a:r>
                        <a:rPr kumimoji="1" lang="en-US" altLang="ja-JP" sz="1100" dirty="0">
                          <a:solidFill>
                            <a:schemeClr val="tx1"/>
                          </a:solidFill>
                        </a:rPr>
                        <a:t>28</a:t>
                      </a:r>
                    </a:p>
                  </a:txBody>
                  <a:tcPr anchor="ctr"/>
                </a:tc>
                <a:tc>
                  <a:txBody>
                    <a:bodyPr/>
                    <a:lstStyle/>
                    <a:p>
                      <a:pPr algn="ctr" defTabSz="864000">
                        <a:lnSpc>
                          <a:spcPct val="100000"/>
                        </a:lnSpc>
                        <a:spcBef>
                          <a:spcPts val="0"/>
                        </a:spcBef>
                      </a:pPr>
                      <a:r>
                        <a:rPr kumimoji="1" lang="en-US" altLang="ja-JP" sz="1100" dirty="0">
                          <a:solidFill>
                            <a:srgbClr val="00B0F0"/>
                          </a:solidFill>
                        </a:rPr>
                        <a:t>29</a:t>
                      </a:r>
                      <a:endParaRPr kumimoji="1" lang="ja-JP" altLang="en-US" sz="1100" dirty="0">
                        <a:solidFill>
                          <a:srgbClr val="00B0F0"/>
                        </a:solidFill>
                      </a:endParaRPr>
                    </a:p>
                  </a:txBody>
                  <a:tcPr anchor="ctr"/>
                </a:tc>
                <a:tc>
                  <a:txBody>
                    <a:bodyPr/>
                    <a:lstStyle/>
                    <a:p>
                      <a:pPr algn="ctr" defTabSz="864000">
                        <a:lnSpc>
                          <a:spcPct val="100000"/>
                        </a:lnSpc>
                        <a:spcBef>
                          <a:spcPts val="0"/>
                        </a:spcBef>
                      </a:pPr>
                      <a:r>
                        <a:rPr kumimoji="1" lang="en-US" altLang="ja-JP" sz="1100" dirty="0">
                          <a:solidFill>
                            <a:srgbClr val="FF0000"/>
                          </a:solidFill>
                        </a:rPr>
                        <a:t>30</a:t>
                      </a:r>
                    </a:p>
                  </a:txBody>
                  <a:tcPr anchor="ctr"/>
                </a:tc>
                <a:extLst>
                  <a:ext uri="{0D108BD9-81ED-4DB2-BD59-A6C34878D82A}">
                    <a16:rowId xmlns:a16="http://schemas.microsoft.com/office/drawing/2014/main" val="1812344153"/>
                  </a:ext>
                </a:extLst>
              </a:tr>
              <a:tr h="248291">
                <a:tc>
                  <a:txBody>
                    <a:bodyPr/>
                    <a:lstStyle/>
                    <a:p>
                      <a:pPr algn="ctr"/>
                      <a:endParaRPr kumimoji="1" lang="en-US" altLang="ja-JP" sz="1100" dirty="0">
                        <a:solidFill>
                          <a:schemeClr val="tx1"/>
                        </a:solidFill>
                      </a:endParaRPr>
                    </a:p>
                  </a:txBody>
                  <a:tcPr/>
                </a:tc>
                <a:tc>
                  <a:txBody>
                    <a:bodyPr/>
                    <a:lstStyle/>
                    <a:p>
                      <a:pPr algn="ctr"/>
                      <a:endParaRPr kumimoji="1" lang="ja-JP" altLang="en-US" sz="1100" dirty="0">
                        <a:solidFill>
                          <a:schemeClr val="tx1"/>
                        </a:solidFill>
                      </a:endParaRPr>
                    </a:p>
                  </a:txBody>
                  <a:tcPr/>
                </a:tc>
                <a:tc>
                  <a:txBody>
                    <a:bodyPr/>
                    <a:lstStyle/>
                    <a:p>
                      <a:pPr algn="ctr"/>
                      <a:endParaRPr kumimoji="1" lang="ja-JP" altLang="en-US" sz="1100" dirty="0">
                        <a:solidFill>
                          <a:schemeClr val="tx1"/>
                        </a:solidFill>
                      </a:endParaRPr>
                    </a:p>
                  </a:txBody>
                  <a:tcPr/>
                </a:tc>
                <a:tc>
                  <a:txBody>
                    <a:bodyPr/>
                    <a:lstStyle/>
                    <a:p>
                      <a:pPr algn="ctr"/>
                      <a:endParaRPr kumimoji="1" lang="ja-JP" altLang="en-US" sz="1100" dirty="0">
                        <a:solidFill>
                          <a:srgbClr val="FF0000"/>
                        </a:solidFill>
                      </a:endParaRPr>
                    </a:p>
                  </a:txBody>
                  <a:tcPr/>
                </a:tc>
                <a:tc>
                  <a:txBody>
                    <a:bodyPr/>
                    <a:lstStyle/>
                    <a:p>
                      <a:pPr algn="ctr"/>
                      <a:endParaRPr kumimoji="1" lang="en-US" altLang="ja-JP" sz="1100" dirty="0">
                        <a:solidFill>
                          <a:schemeClr val="tx1"/>
                        </a:solidFill>
                      </a:endParaRPr>
                    </a:p>
                  </a:txBody>
                  <a:tcPr/>
                </a:tc>
                <a:tc>
                  <a:txBody>
                    <a:bodyPr/>
                    <a:lstStyle/>
                    <a:p>
                      <a:pPr algn="ctr"/>
                      <a:endParaRPr kumimoji="1" lang="en-US" altLang="ja-JP" sz="1100" dirty="0">
                        <a:solidFill>
                          <a:srgbClr val="FF0000"/>
                        </a:solidFill>
                      </a:endParaRPr>
                    </a:p>
                  </a:txBody>
                  <a:tcPr/>
                </a:tc>
                <a:tc>
                  <a:txBody>
                    <a:bodyPr/>
                    <a:lstStyle/>
                    <a:p>
                      <a:pPr algn="ctr"/>
                      <a:endParaRPr kumimoji="1" lang="en-US" altLang="ja-JP" sz="1100" dirty="0">
                        <a:solidFill>
                          <a:srgbClr val="FF0000"/>
                        </a:solidFill>
                      </a:endParaRPr>
                    </a:p>
                  </a:txBody>
                  <a:tcPr/>
                </a:tc>
                <a:extLst>
                  <a:ext uri="{0D108BD9-81ED-4DB2-BD59-A6C34878D82A}">
                    <a16:rowId xmlns:a16="http://schemas.microsoft.com/office/drawing/2014/main" val="2793012875"/>
                  </a:ext>
                </a:extLst>
              </a:tr>
            </a:tbl>
          </a:graphicData>
        </a:graphic>
      </p:graphicFrame>
      <p:sp>
        <p:nvSpPr>
          <p:cNvPr id="27" name="テキスト ボックス 26">
            <a:extLst>
              <a:ext uri="{FF2B5EF4-FFF2-40B4-BE49-F238E27FC236}">
                <a16:creationId xmlns:a16="http://schemas.microsoft.com/office/drawing/2014/main" id="{B3F7A271-57AD-45B7-A9B2-6F0D599BDE97}"/>
              </a:ext>
            </a:extLst>
          </p:cNvPr>
          <p:cNvSpPr txBox="1"/>
          <p:nvPr/>
        </p:nvSpPr>
        <p:spPr>
          <a:xfrm>
            <a:off x="3370095" y="629074"/>
            <a:ext cx="3022911" cy="307777"/>
          </a:xfrm>
          <a:prstGeom prst="rect">
            <a:avLst/>
          </a:prstGeom>
          <a:solidFill>
            <a:schemeClr val="accent5">
              <a:lumMod val="40000"/>
              <a:lumOff val="60000"/>
            </a:schemeClr>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kumimoji="1" lang="ja-JP" altLang="en-US" sz="1400" b="1" dirty="0">
                <a:latin typeface="Blackadder ITC" panose="020B0604020202020204" pitchFamily="82" charset="0"/>
              </a:rPr>
              <a:t>まちだ歯科スタッフ通信</a:t>
            </a:r>
          </a:p>
        </p:txBody>
      </p:sp>
      <p:cxnSp>
        <p:nvCxnSpPr>
          <p:cNvPr id="12" name="直線コネクタ 11">
            <a:extLst>
              <a:ext uri="{FF2B5EF4-FFF2-40B4-BE49-F238E27FC236}">
                <a16:creationId xmlns:a16="http://schemas.microsoft.com/office/drawing/2014/main" id="{FD6DDDDA-5012-4364-BE33-01589AF61DF1}"/>
              </a:ext>
            </a:extLst>
          </p:cNvPr>
          <p:cNvCxnSpPr>
            <a:cxnSpLocks/>
          </p:cNvCxnSpPr>
          <p:nvPr/>
        </p:nvCxnSpPr>
        <p:spPr>
          <a:xfrm flipH="1">
            <a:off x="7368332" y="3944595"/>
            <a:ext cx="2987671" cy="10811"/>
          </a:xfrm>
          <a:prstGeom prst="line">
            <a:avLst/>
          </a:prstGeom>
        </p:spPr>
        <p:style>
          <a:lnRef idx="1">
            <a:schemeClr val="accent2"/>
          </a:lnRef>
          <a:fillRef idx="0">
            <a:schemeClr val="accent2"/>
          </a:fillRef>
          <a:effectRef idx="0">
            <a:schemeClr val="accent2"/>
          </a:effectRef>
          <a:fontRef idx="minor">
            <a:schemeClr val="tx1"/>
          </a:fontRef>
        </p:style>
      </p:cxnSp>
      <p:cxnSp>
        <p:nvCxnSpPr>
          <p:cNvPr id="30" name="直線コネクタ 29">
            <a:extLst>
              <a:ext uri="{FF2B5EF4-FFF2-40B4-BE49-F238E27FC236}">
                <a16:creationId xmlns:a16="http://schemas.microsoft.com/office/drawing/2014/main" id="{E1505657-B1E7-9233-96B8-88B2AAB5C622}"/>
              </a:ext>
            </a:extLst>
          </p:cNvPr>
          <p:cNvCxnSpPr>
            <a:cxnSpLocks/>
          </p:cNvCxnSpPr>
          <p:nvPr/>
        </p:nvCxnSpPr>
        <p:spPr>
          <a:xfrm>
            <a:off x="6811254" y="688128"/>
            <a:ext cx="0" cy="6675351"/>
          </a:xfrm>
          <a:prstGeom prst="line">
            <a:avLst/>
          </a:prstGeom>
        </p:spPr>
        <p:style>
          <a:lnRef idx="1">
            <a:schemeClr val="accent2"/>
          </a:lnRef>
          <a:fillRef idx="0">
            <a:schemeClr val="accent2"/>
          </a:fillRef>
          <a:effectRef idx="0">
            <a:schemeClr val="accent2"/>
          </a:effectRef>
          <a:fontRef idx="minor">
            <a:schemeClr val="tx1"/>
          </a:fontRef>
        </p:style>
      </p:cxnSp>
      <p:sp>
        <p:nvSpPr>
          <p:cNvPr id="32" name="テキスト ボックス 2966"/>
          <p:cNvSpPr txBox="1"/>
          <p:nvPr/>
        </p:nvSpPr>
        <p:spPr>
          <a:xfrm rot="16200000">
            <a:off x="8971848" y="-811554"/>
            <a:ext cx="423029" cy="2708590"/>
          </a:xfrm>
          <a:prstGeom prst="rect">
            <a:avLst/>
          </a:prstGeom>
          <a:noFill/>
          <a:ln>
            <a:noFill/>
          </a:ln>
          <a:effectLst/>
        </p:spPr>
        <p:txBody>
          <a:bodyPr rot="0" spcFirstLastPara="0" vert="eaVert" wrap="square" lIns="65153" tIns="7796" rIns="65153" bIns="7796" numCol="1" spcCol="0" rtlCol="0" fromWordArt="0" anchor="t" anchorCtr="0" forceAA="0" compatLnSpc="1">
            <a:prstTxWarp prst="textNoShape">
              <a:avLst/>
            </a:prstTxWarp>
            <a:noAutofit/>
            <a:scene3d>
              <a:camera prst="orthographicFront"/>
              <a:lightRig rig="soft" dir="t">
                <a:rot lat="0" lon="0" rev="15600000"/>
              </a:lightRig>
            </a:scene3d>
            <a:sp3d extrusionH="57150" prstMaterial="softEdge">
              <a:bevelT w="25400" h="38100"/>
            </a:sp3d>
          </a:bodyPr>
          <a:lstStyle/>
          <a:p>
            <a:r>
              <a:rPr lang="ja-JP" altLang="en-US" sz="2400" b="1" dirty="0">
                <a:solidFill>
                  <a:srgbClr val="00FF99"/>
                </a:solidFill>
                <a:effectLst>
                  <a:reflection blurRad="6350" stA="53000" endA="300" endPos="35500" dir="5400000" sy="-90000" algn="bl"/>
                </a:effectLst>
                <a:latin typeface="BIZ UDP明朝 Medium" panose="02020500000000000000" pitchFamily="18" charset="-128"/>
                <a:ea typeface="BIZ UDP明朝 Medium" panose="02020500000000000000" pitchFamily="18" charset="-128"/>
                <a:cs typeface="Times New Roman" panose="02020603050405020304" pitchFamily="18" charset="0"/>
              </a:rPr>
              <a:t>～</a:t>
            </a:r>
            <a:r>
              <a:rPr lang="en-US" sz="2400" b="1" dirty="0">
                <a:solidFill>
                  <a:srgbClr val="00FF99"/>
                </a:solidFill>
                <a:effectLst>
                  <a:reflection blurRad="6350" stA="53000" endA="300" endPos="35500" dir="5400000" sy="-90000" algn="bl"/>
                </a:effectLst>
                <a:latin typeface="BIZ UDP明朝 Medium" panose="02020500000000000000" pitchFamily="18" charset="-128"/>
                <a:ea typeface="BIZ UDP明朝 Medium" panose="02020500000000000000" pitchFamily="18" charset="-128"/>
                <a:cs typeface="Times New Roman" panose="02020603050405020304" pitchFamily="18" charset="0"/>
              </a:rPr>
              <a:t>message</a:t>
            </a:r>
            <a:r>
              <a:rPr lang="ja-JP" altLang="en-US" sz="2400" b="1" dirty="0">
                <a:solidFill>
                  <a:srgbClr val="00FF99"/>
                </a:solidFill>
                <a:effectLst>
                  <a:reflection blurRad="6350" stA="53000" endA="300" endPos="35500" dir="5400000" sy="-90000" algn="bl"/>
                </a:effectLst>
                <a:latin typeface="BIZ UDP明朝 Medium" panose="02020500000000000000" pitchFamily="18" charset="-128"/>
                <a:ea typeface="BIZ UDP明朝 Medium" panose="02020500000000000000" pitchFamily="18" charset="-128"/>
                <a:cs typeface="Times New Roman" panose="02020603050405020304" pitchFamily="18" charset="0"/>
              </a:rPr>
              <a:t>～</a:t>
            </a:r>
          </a:p>
        </p:txBody>
      </p:sp>
      <p:pic>
        <p:nvPicPr>
          <p:cNvPr id="10" name="図 9">
            <a:extLst>
              <a:ext uri="{FF2B5EF4-FFF2-40B4-BE49-F238E27FC236}">
                <a16:creationId xmlns:a16="http://schemas.microsoft.com/office/drawing/2014/main" id="{E5C8AC66-A3C4-E148-58DB-A2653A37C7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0422" y="957958"/>
            <a:ext cx="996646" cy="862098"/>
          </a:xfrm>
          <a:prstGeom prst="rect">
            <a:avLst/>
          </a:prstGeom>
        </p:spPr>
      </p:pic>
      <p:sp>
        <p:nvSpPr>
          <p:cNvPr id="16" name="テキスト ボックス 15">
            <a:extLst>
              <a:ext uri="{FF2B5EF4-FFF2-40B4-BE49-F238E27FC236}">
                <a16:creationId xmlns:a16="http://schemas.microsoft.com/office/drawing/2014/main" id="{F4FB8067-50C4-44E1-931B-260314C93809}"/>
              </a:ext>
            </a:extLst>
          </p:cNvPr>
          <p:cNvSpPr txBox="1"/>
          <p:nvPr/>
        </p:nvSpPr>
        <p:spPr>
          <a:xfrm>
            <a:off x="3729267" y="969442"/>
            <a:ext cx="2242922" cy="307777"/>
          </a:xfrm>
          <a:prstGeom prst="rect">
            <a:avLst/>
          </a:prstGeom>
          <a:noFill/>
        </p:spPr>
        <p:txBody>
          <a:bodyPr wrap="none" rtlCol="0">
            <a:spAutoFit/>
          </a:bodyPr>
          <a:lstStyle/>
          <a:p>
            <a:r>
              <a:rPr kumimoji="1" lang="ja-JP" altLang="en-US" sz="1400" dirty="0">
                <a:solidFill>
                  <a:srgbClr val="FF0000"/>
                </a:solidFill>
              </a:rPr>
              <a:t>口腔機能発達不全症とは</a:t>
            </a:r>
            <a:r>
              <a:rPr kumimoji="1" lang="en-US" altLang="ja-JP" sz="1400" dirty="0">
                <a:solidFill>
                  <a:srgbClr val="FF0000"/>
                </a:solidFill>
              </a:rPr>
              <a:t>?</a:t>
            </a:r>
          </a:p>
        </p:txBody>
      </p:sp>
      <p:sp>
        <p:nvSpPr>
          <p:cNvPr id="23" name="テキスト ボックス 22">
            <a:extLst>
              <a:ext uri="{FF2B5EF4-FFF2-40B4-BE49-F238E27FC236}">
                <a16:creationId xmlns:a16="http://schemas.microsoft.com/office/drawing/2014/main" id="{A8845C6C-F169-45C9-B538-EC8B4812BA03}"/>
              </a:ext>
            </a:extLst>
          </p:cNvPr>
          <p:cNvSpPr txBox="1"/>
          <p:nvPr/>
        </p:nvSpPr>
        <p:spPr>
          <a:xfrm>
            <a:off x="3762941" y="1885506"/>
            <a:ext cx="2204450" cy="1384995"/>
          </a:xfrm>
          <a:prstGeom prst="rect">
            <a:avLst/>
          </a:prstGeom>
          <a:noFill/>
        </p:spPr>
        <p:txBody>
          <a:bodyPr wrap="none" rtlCol="0">
            <a:spAutoFit/>
          </a:bodyPr>
          <a:lstStyle/>
          <a:p>
            <a:pPr marL="171450" indent="-171450">
              <a:buFont typeface="Wingdings" panose="05000000000000000000" pitchFamily="2" charset="2"/>
              <a:buChar char="n"/>
            </a:pPr>
            <a:r>
              <a:rPr kumimoji="1" lang="ja-JP" altLang="en-US" sz="1200" dirty="0"/>
              <a:t>歯並びが悪い</a:t>
            </a:r>
            <a:endParaRPr kumimoji="1" lang="en-US" altLang="ja-JP" sz="1200" dirty="0"/>
          </a:p>
          <a:p>
            <a:pPr marL="171450" indent="-171450">
              <a:buFont typeface="Wingdings" panose="05000000000000000000" pitchFamily="2" charset="2"/>
              <a:buChar char="n"/>
            </a:pPr>
            <a:r>
              <a:rPr kumimoji="1" lang="ja-JP" altLang="en-US" sz="1200" dirty="0"/>
              <a:t>口呼吸する</a:t>
            </a:r>
            <a:endParaRPr kumimoji="1" lang="en-US" altLang="ja-JP" sz="1200" dirty="0"/>
          </a:p>
          <a:p>
            <a:pPr marL="171450" indent="-171450">
              <a:buFont typeface="Wingdings" panose="05000000000000000000" pitchFamily="2" charset="2"/>
              <a:buChar char="n"/>
            </a:pPr>
            <a:r>
              <a:rPr kumimoji="1" lang="ja-JP" altLang="en-US" sz="1200" dirty="0"/>
              <a:t>お口がポカンと開いている</a:t>
            </a:r>
            <a:endParaRPr kumimoji="1" lang="en-US" altLang="ja-JP" sz="1200" dirty="0"/>
          </a:p>
          <a:p>
            <a:pPr marL="171450" indent="-171450">
              <a:buFont typeface="Wingdings" panose="05000000000000000000" pitchFamily="2" charset="2"/>
              <a:buChar char="n"/>
            </a:pPr>
            <a:r>
              <a:rPr kumimoji="1" lang="ja-JP" altLang="en-US" sz="1200" dirty="0"/>
              <a:t>いびきをかく</a:t>
            </a:r>
            <a:endParaRPr kumimoji="1" lang="en-US" altLang="ja-JP" sz="1200" dirty="0"/>
          </a:p>
          <a:p>
            <a:pPr marL="171450" indent="-171450">
              <a:buFont typeface="Wingdings" panose="05000000000000000000" pitchFamily="2" charset="2"/>
              <a:buChar char="n"/>
            </a:pPr>
            <a:r>
              <a:rPr kumimoji="1" lang="ja-JP" altLang="en-US" sz="1200" dirty="0"/>
              <a:t>滑舌が悪い</a:t>
            </a:r>
            <a:endParaRPr kumimoji="1" lang="en-US" altLang="ja-JP" sz="1200" dirty="0"/>
          </a:p>
          <a:p>
            <a:pPr marL="171450" indent="-171450">
              <a:buFont typeface="Wingdings" panose="05000000000000000000" pitchFamily="2" charset="2"/>
              <a:buChar char="n"/>
            </a:pPr>
            <a:r>
              <a:rPr kumimoji="1" lang="ja-JP" altLang="en-US" sz="1200" dirty="0"/>
              <a:t>指しゃぶりをする</a:t>
            </a:r>
            <a:endParaRPr kumimoji="1" lang="en-US" altLang="ja-JP" sz="1200" dirty="0"/>
          </a:p>
          <a:p>
            <a:pPr marL="171450" indent="-171450">
              <a:buFont typeface="Wingdings" panose="05000000000000000000" pitchFamily="2" charset="2"/>
              <a:buChar char="n"/>
            </a:pPr>
            <a:r>
              <a:rPr kumimoji="1" lang="ja-JP" altLang="en-US" sz="1200" dirty="0"/>
              <a:t>食事に時間がかかる</a:t>
            </a:r>
          </a:p>
        </p:txBody>
      </p:sp>
      <p:sp>
        <p:nvSpPr>
          <p:cNvPr id="17" name="テキスト ボックス 16">
            <a:extLst>
              <a:ext uri="{FF2B5EF4-FFF2-40B4-BE49-F238E27FC236}">
                <a16:creationId xmlns:a16="http://schemas.microsoft.com/office/drawing/2014/main" id="{AB0B0F30-5FD3-4EC5-9F4C-7C7BCA02F250}"/>
              </a:ext>
            </a:extLst>
          </p:cNvPr>
          <p:cNvSpPr txBox="1"/>
          <p:nvPr/>
        </p:nvSpPr>
        <p:spPr>
          <a:xfrm>
            <a:off x="2893064" y="1238256"/>
            <a:ext cx="3857174" cy="646331"/>
          </a:xfrm>
          <a:prstGeom prst="rect">
            <a:avLst/>
          </a:prstGeom>
          <a:noFill/>
        </p:spPr>
        <p:txBody>
          <a:bodyPr wrap="square" rtlCol="0">
            <a:spAutoFit/>
          </a:bodyPr>
          <a:lstStyle/>
          <a:p>
            <a:r>
              <a:rPr kumimoji="1" lang="ja-JP" altLang="en-US" sz="1200" dirty="0"/>
              <a:t>乳幼児、学童期の子どもにおいて</a:t>
            </a:r>
            <a:r>
              <a:rPr kumimoji="1" lang="ja-JP" altLang="en-US" sz="1200" dirty="0">
                <a:solidFill>
                  <a:schemeClr val="accent1"/>
                </a:solidFill>
              </a:rPr>
              <a:t>「話す」「食べる」「呼吸する」</a:t>
            </a:r>
            <a:r>
              <a:rPr kumimoji="1" lang="ja-JP" altLang="en-US" sz="1200" dirty="0"/>
              <a:t>などのお口の機能が</a:t>
            </a:r>
            <a:r>
              <a:rPr kumimoji="1" lang="ja-JP" altLang="en-US" sz="1200" dirty="0">
                <a:solidFill>
                  <a:schemeClr val="accent1"/>
                </a:solidFill>
              </a:rPr>
              <a:t>適切に発達していない</a:t>
            </a:r>
            <a:r>
              <a:rPr kumimoji="1" lang="ja-JP" altLang="en-US" sz="1200" dirty="0"/>
              <a:t>状態をさします。</a:t>
            </a:r>
            <a:endParaRPr kumimoji="1" lang="en-US" altLang="ja-JP" sz="1200" dirty="0"/>
          </a:p>
        </p:txBody>
      </p:sp>
      <p:pic>
        <p:nvPicPr>
          <p:cNvPr id="2" name="図 1">
            <a:extLst>
              <a:ext uri="{FF2B5EF4-FFF2-40B4-BE49-F238E27FC236}">
                <a16:creationId xmlns:a16="http://schemas.microsoft.com/office/drawing/2014/main" id="{CDC299E2-98BC-48D2-AB15-509B789AA5B2}"/>
              </a:ext>
            </a:extLst>
          </p:cNvPr>
          <p:cNvPicPr>
            <a:picLocks noChangeAspect="1"/>
          </p:cNvPicPr>
          <p:nvPr/>
        </p:nvPicPr>
        <p:blipFill rotWithShape="1">
          <a:blip r:embed="rId4"/>
          <a:srcRect l="1457" t="-7387" r="-1457" b="7387"/>
          <a:stretch/>
        </p:blipFill>
        <p:spPr>
          <a:xfrm>
            <a:off x="3651811" y="3779837"/>
            <a:ext cx="2390775" cy="1914525"/>
          </a:xfrm>
          <a:prstGeom prst="rect">
            <a:avLst/>
          </a:prstGeom>
        </p:spPr>
      </p:pic>
      <p:sp>
        <p:nvSpPr>
          <p:cNvPr id="3" name="テキスト ボックス 2">
            <a:extLst>
              <a:ext uri="{FF2B5EF4-FFF2-40B4-BE49-F238E27FC236}">
                <a16:creationId xmlns:a16="http://schemas.microsoft.com/office/drawing/2014/main" id="{2174C23B-5DA6-7029-4EBC-32685D56E50C}"/>
              </a:ext>
            </a:extLst>
          </p:cNvPr>
          <p:cNvSpPr txBox="1"/>
          <p:nvPr/>
        </p:nvSpPr>
        <p:spPr>
          <a:xfrm>
            <a:off x="2858218" y="3246108"/>
            <a:ext cx="4185761" cy="276999"/>
          </a:xfrm>
          <a:prstGeom prst="rect">
            <a:avLst/>
          </a:prstGeom>
          <a:noFill/>
        </p:spPr>
        <p:txBody>
          <a:bodyPr wrap="none" rtlCol="0">
            <a:spAutoFit/>
          </a:bodyPr>
          <a:lstStyle/>
          <a:p>
            <a:r>
              <a:rPr kumimoji="1" lang="ja-JP" altLang="en-US" sz="1200" dirty="0"/>
              <a:t>このような症状は口腔機能発達不全症と関係しています。</a:t>
            </a:r>
          </a:p>
        </p:txBody>
      </p:sp>
      <p:sp>
        <p:nvSpPr>
          <p:cNvPr id="19" name="テキスト ボックス 18">
            <a:extLst>
              <a:ext uri="{FF2B5EF4-FFF2-40B4-BE49-F238E27FC236}">
                <a16:creationId xmlns:a16="http://schemas.microsoft.com/office/drawing/2014/main" id="{611BC2E6-9A0D-4850-A0C2-82922D502CAD}"/>
              </a:ext>
            </a:extLst>
          </p:cNvPr>
          <p:cNvSpPr txBox="1"/>
          <p:nvPr/>
        </p:nvSpPr>
        <p:spPr>
          <a:xfrm>
            <a:off x="2890201" y="3459267"/>
            <a:ext cx="3935404" cy="461665"/>
          </a:xfrm>
          <a:prstGeom prst="rect">
            <a:avLst/>
          </a:prstGeom>
          <a:noFill/>
        </p:spPr>
        <p:txBody>
          <a:bodyPr wrap="square" rtlCol="0">
            <a:spAutoFit/>
          </a:bodyPr>
          <a:lstStyle/>
          <a:p>
            <a:r>
              <a:rPr kumimoji="1" lang="ja-JP" altLang="en-US" sz="1200" dirty="0"/>
              <a:t>放っておくと全身やお口の健康にも影響がでるため</a:t>
            </a:r>
            <a:endParaRPr kumimoji="1" lang="en-US" altLang="ja-JP" sz="1200" dirty="0"/>
          </a:p>
          <a:p>
            <a:r>
              <a:rPr kumimoji="1" lang="ja-JP" altLang="en-US" sz="1200" dirty="0"/>
              <a:t>早めに歯科医院で検査、診断を受けましょう。</a:t>
            </a:r>
          </a:p>
        </p:txBody>
      </p:sp>
      <p:sp>
        <p:nvSpPr>
          <p:cNvPr id="28" name="テキスト ボックス 27">
            <a:extLst>
              <a:ext uri="{FF2B5EF4-FFF2-40B4-BE49-F238E27FC236}">
                <a16:creationId xmlns:a16="http://schemas.microsoft.com/office/drawing/2014/main" id="{EE36E3B2-6BBA-49C2-BEDA-7B8F95D365B6}"/>
              </a:ext>
            </a:extLst>
          </p:cNvPr>
          <p:cNvSpPr txBox="1"/>
          <p:nvPr/>
        </p:nvSpPr>
        <p:spPr>
          <a:xfrm>
            <a:off x="2858218" y="5778494"/>
            <a:ext cx="3935405" cy="830997"/>
          </a:xfrm>
          <a:prstGeom prst="rect">
            <a:avLst/>
          </a:prstGeom>
          <a:noFill/>
        </p:spPr>
        <p:txBody>
          <a:bodyPr wrap="square" rtlCol="0">
            <a:spAutoFit/>
          </a:bodyPr>
          <a:lstStyle/>
          <a:p>
            <a:r>
              <a:rPr kumimoji="1" lang="ja-JP" altLang="en-US" sz="1200" dirty="0"/>
              <a:t>高齢期で見られる食べこぼしや飲み込みにくさは口腔機能低下症と呼ばれ、身体の衰えのひとつです。</a:t>
            </a:r>
            <a:endParaRPr kumimoji="1" lang="en-US" altLang="ja-JP" sz="1200" dirty="0"/>
          </a:p>
          <a:p>
            <a:r>
              <a:rPr kumimoji="1" lang="ja-JP" altLang="en-US" sz="1200" dirty="0"/>
              <a:t>衰えを緩やかにするためには乳幼児、学童期にお口の機能を発達させておくことが大切です。</a:t>
            </a:r>
          </a:p>
        </p:txBody>
      </p:sp>
      <p:sp>
        <p:nvSpPr>
          <p:cNvPr id="5" name="楕円 4">
            <a:extLst>
              <a:ext uri="{FF2B5EF4-FFF2-40B4-BE49-F238E27FC236}">
                <a16:creationId xmlns:a16="http://schemas.microsoft.com/office/drawing/2014/main" id="{A99BEB35-E9C7-4C29-BC4A-776C5F6F5EA7}"/>
              </a:ext>
            </a:extLst>
          </p:cNvPr>
          <p:cNvSpPr/>
          <p:nvPr/>
        </p:nvSpPr>
        <p:spPr>
          <a:xfrm>
            <a:off x="2953206" y="6590233"/>
            <a:ext cx="3748523" cy="761183"/>
          </a:xfrm>
          <a:prstGeom prst="ellipse">
            <a:avLst/>
          </a:prstGeom>
          <a:solidFill>
            <a:srgbClr val="FF99FF"/>
          </a:solidFill>
          <a:ln>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C5D694E1-5223-4B49-B705-A6C30DAA7F81}"/>
              </a:ext>
            </a:extLst>
          </p:cNvPr>
          <p:cNvSpPr txBox="1"/>
          <p:nvPr/>
        </p:nvSpPr>
        <p:spPr>
          <a:xfrm>
            <a:off x="2909515" y="6806604"/>
            <a:ext cx="3892176" cy="461665"/>
          </a:xfrm>
          <a:prstGeom prst="rect">
            <a:avLst/>
          </a:prstGeom>
          <a:noFill/>
        </p:spPr>
        <p:txBody>
          <a:bodyPr wrap="square" rtlCol="0">
            <a:spAutoFit/>
          </a:bodyPr>
          <a:lstStyle/>
          <a:p>
            <a:pPr algn="ctr"/>
            <a:r>
              <a:rPr kumimoji="1" lang="ja-JP" altLang="en-US" sz="1200" dirty="0"/>
              <a:t>健康なお口の土台を作り、子どもたちの将来の全身の健康に繋げましょう！</a:t>
            </a:r>
          </a:p>
        </p:txBody>
      </p:sp>
      <p:sp>
        <p:nvSpPr>
          <p:cNvPr id="6" name="テキスト ボックス 5">
            <a:extLst>
              <a:ext uri="{FF2B5EF4-FFF2-40B4-BE49-F238E27FC236}">
                <a16:creationId xmlns:a16="http://schemas.microsoft.com/office/drawing/2014/main" id="{422AA397-8F70-95C0-BFFE-D8EA89C25E33}"/>
              </a:ext>
            </a:extLst>
          </p:cNvPr>
          <p:cNvSpPr txBox="1"/>
          <p:nvPr/>
        </p:nvSpPr>
        <p:spPr>
          <a:xfrm>
            <a:off x="7123914" y="785307"/>
            <a:ext cx="3323987" cy="3170099"/>
          </a:xfrm>
          <a:prstGeom prst="rect">
            <a:avLst/>
          </a:prstGeom>
          <a:noFill/>
        </p:spPr>
        <p:txBody>
          <a:bodyPr vert="eaVert" wrap="none" rtlCol="0">
            <a:spAutoFit/>
          </a:bodyPr>
          <a:lstStyle/>
          <a:p>
            <a:r>
              <a:rPr kumimoji="1" lang="ja-JP" altLang="en-US" sz="1200" dirty="0"/>
              <a:t>酷暑がようやく過ぎ、自然の彩り豊かで、</a:t>
            </a:r>
            <a:endParaRPr kumimoji="1" lang="en-US" altLang="ja-JP" sz="1200" dirty="0"/>
          </a:p>
          <a:p>
            <a:r>
              <a:rPr kumimoji="1" lang="ja-JP" altLang="en-US" sz="1200" dirty="0"/>
              <a:t>栗・梨・柿の美味しい秋となりました。</a:t>
            </a:r>
            <a:endParaRPr kumimoji="1" lang="en-US" altLang="ja-JP" sz="1200" dirty="0"/>
          </a:p>
          <a:p>
            <a:endParaRPr kumimoji="1" lang="en-US" altLang="ja-JP" sz="1200" dirty="0"/>
          </a:p>
          <a:p>
            <a:r>
              <a:rPr kumimoji="1" lang="ja-JP" altLang="en-US" sz="1200" dirty="0"/>
              <a:t>実家の庭には柿・栗・金柑・山椒の木があり</a:t>
            </a:r>
            <a:endParaRPr kumimoji="1" lang="en-US" altLang="ja-JP" sz="1200" dirty="0"/>
          </a:p>
          <a:p>
            <a:r>
              <a:rPr kumimoji="1" lang="ja-JP" altLang="en-US" sz="1200" dirty="0"/>
              <a:t>季節ごとに食べていたので、今でもその味覚</a:t>
            </a:r>
            <a:endParaRPr kumimoji="1" lang="en-US" altLang="ja-JP" sz="1200" dirty="0"/>
          </a:p>
          <a:p>
            <a:r>
              <a:rPr kumimoji="1" lang="ja-JP" altLang="en-US" sz="1200" dirty="0"/>
              <a:t>や団らんの光景を思い出します。</a:t>
            </a:r>
            <a:endParaRPr kumimoji="1" lang="en-US" altLang="ja-JP" sz="1200" dirty="0"/>
          </a:p>
          <a:p>
            <a:endParaRPr kumimoji="1" lang="en-US" altLang="ja-JP" sz="1200" dirty="0"/>
          </a:p>
          <a:p>
            <a:r>
              <a:rPr kumimoji="1" lang="ja-JP" altLang="en-US" sz="1200" dirty="0"/>
              <a:t>味やにおい、音楽、色彩、風景などの</a:t>
            </a:r>
            <a:endParaRPr kumimoji="1" lang="en-US" altLang="ja-JP" sz="1200" dirty="0"/>
          </a:p>
          <a:p>
            <a:r>
              <a:rPr kumimoji="1" lang="ja-JP" altLang="en-US" sz="1200" dirty="0"/>
              <a:t>エピソードって、自分自身の一部を担う大切</a:t>
            </a:r>
            <a:endParaRPr kumimoji="1" lang="en-US" altLang="ja-JP" sz="1200" dirty="0"/>
          </a:p>
          <a:p>
            <a:r>
              <a:rPr kumimoji="1" lang="ja-JP" altLang="en-US" sz="1200" dirty="0"/>
              <a:t>なものですね。</a:t>
            </a:r>
            <a:endParaRPr kumimoji="1" lang="en-US" altLang="ja-JP" sz="1200" dirty="0"/>
          </a:p>
          <a:p>
            <a:endParaRPr kumimoji="1" lang="en-US" altLang="ja-JP" sz="1200" dirty="0"/>
          </a:p>
          <a:p>
            <a:r>
              <a:rPr kumimoji="1" lang="en-US" altLang="ja-JP" sz="1200" dirty="0"/>
              <a:t>『</a:t>
            </a:r>
            <a:r>
              <a:rPr kumimoji="1" lang="ja-JP" altLang="en-US" sz="1200" dirty="0"/>
              <a:t>口</a:t>
            </a:r>
            <a:r>
              <a:rPr kumimoji="1" lang="en-US" altLang="ja-JP" sz="1200" dirty="0"/>
              <a:t>(</a:t>
            </a:r>
            <a:r>
              <a:rPr kumimoji="1" lang="ja-JP" altLang="en-US" sz="1200" dirty="0"/>
              <a:t>くち</a:t>
            </a:r>
            <a:r>
              <a:rPr kumimoji="1" lang="en-US" altLang="ja-JP" sz="1200" dirty="0"/>
              <a:t>)』</a:t>
            </a:r>
            <a:r>
              <a:rPr kumimoji="1" lang="ja-JP" altLang="en-US" sz="1200" dirty="0"/>
              <a:t>は、</a:t>
            </a:r>
            <a:endParaRPr kumimoji="1" lang="en-US" altLang="ja-JP" sz="1200" dirty="0"/>
          </a:p>
          <a:p>
            <a:r>
              <a:rPr kumimoji="1" lang="ja-JP" altLang="en-US" sz="1200" dirty="0"/>
              <a:t>唇・頬・舌・歯・喉・顎の様々な気管で</a:t>
            </a:r>
            <a:endParaRPr kumimoji="1" lang="en-US" altLang="ja-JP" sz="1200" dirty="0"/>
          </a:p>
          <a:p>
            <a:r>
              <a:rPr kumimoji="1" lang="ja-JP" altLang="en-US" sz="1200" dirty="0"/>
              <a:t>食べ物の硬さ・柔らかさ・滑らかさ・</a:t>
            </a:r>
            <a:endParaRPr kumimoji="1" lang="en-US" altLang="ja-JP" sz="1200" dirty="0"/>
          </a:p>
          <a:p>
            <a:r>
              <a:rPr kumimoji="1" lang="ja-JP" altLang="en-US" sz="1200" dirty="0"/>
              <a:t>温度・味を感じています。</a:t>
            </a:r>
            <a:endParaRPr kumimoji="1" lang="en-US" altLang="ja-JP" sz="1200" dirty="0"/>
          </a:p>
          <a:p>
            <a:endParaRPr kumimoji="1" lang="en-US" altLang="ja-JP" sz="1200" dirty="0"/>
          </a:p>
          <a:p>
            <a:endParaRPr kumimoji="1" lang="ja-JP" altLang="en-US" sz="1200" dirty="0"/>
          </a:p>
        </p:txBody>
      </p:sp>
      <p:sp>
        <p:nvSpPr>
          <p:cNvPr id="14" name="テキスト ボックス 13">
            <a:extLst>
              <a:ext uri="{FF2B5EF4-FFF2-40B4-BE49-F238E27FC236}">
                <a16:creationId xmlns:a16="http://schemas.microsoft.com/office/drawing/2014/main" id="{77BBFF9F-7193-A130-BD0B-1E079CAF636F}"/>
              </a:ext>
            </a:extLst>
          </p:cNvPr>
          <p:cNvSpPr txBox="1"/>
          <p:nvPr/>
        </p:nvSpPr>
        <p:spPr>
          <a:xfrm>
            <a:off x="7746165" y="3969589"/>
            <a:ext cx="2585323" cy="3477875"/>
          </a:xfrm>
          <a:prstGeom prst="rect">
            <a:avLst/>
          </a:prstGeom>
          <a:noFill/>
        </p:spPr>
        <p:txBody>
          <a:bodyPr vert="eaVert" wrap="none" rtlCol="0">
            <a:spAutoFit/>
          </a:bodyPr>
          <a:lstStyle/>
          <a:p>
            <a:r>
              <a:rPr kumimoji="1" lang="en-US" altLang="ja-JP" sz="1200" dirty="0"/>
              <a:t>『</a:t>
            </a:r>
            <a:r>
              <a:rPr kumimoji="1" lang="ja-JP" altLang="en-US" sz="1200" dirty="0"/>
              <a:t>よく噛んでゆっくり味わう</a:t>
            </a:r>
            <a:r>
              <a:rPr kumimoji="1" lang="en-US" altLang="ja-JP" sz="1200" dirty="0"/>
              <a:t>』</a:t>
            </a:r>
            <a:r>
              <a:rPr kumimoji="1" lang="ja-JP" altLang="en-US" sz="1200" dirty="0"/>
              <a:t>といいますが</a:t>
            </a:r>
            <a:endParaRPr kumimoji="1" lang="en-US" altLang="ja-JP" sz="1200" dirty="0"/>
          </a:p>
          <a:p>
            <a:r>
              <a:rPr kumimoji="1" lang="ja-JP" altLang="en-US" sz="1200" dirty="0"/>
              <a:t>実際しっかり咀嚼することで食べ物の細胞が</a:t>
            </a:r>
            <a:endParaRPr kumimoji="1" lang="en-US" altLang="ja-JP" sz="1200" dirty="0"/>
          </a:p>
          <a:p>
            <a:r>
              <a:rPr kumimoji="1" lang="ja-JP" altLang="en-US" sz="1200" dirty="0"/>
              <a:t>破壊され、成分が出て唾液と良く混ざることで</a:t>
            </a:r>
            <a:endParaRPr kumimoji="1" lang="en-US" altLang="ja-JP" sz="1200" dirty="0"/>
          </a:p>
          <a:p>
            <a:r>
              <a:rPr kumimoji="1" lang="ja-JP" altLang="en-US" sz="1200" dirty="0"/>
              <a:t>味が変化し、触感が滑らかになり、飲み込むとき</a:t>
            </a:r>
            <a:endParaRPr kumimoji="1" lang="en-US" altLang="ja-JP" sz="1200" dirty="0"/>
          </a:p>
          <a:p>
            <a:r>
              <a:rPr kumimoji="1" lang="ja-JP" altLang="en-US" sz="1200" dirty="0"/>
              <a:t>に喉を通過しやすくなります。</a:t>
            </a:r>
            <a:endParaRPr kumimoji="1" lang="en-US" altLang="ja-JP" sz="1200" dirty="0"/>
          </a:p>
          <a:p>
            <a:endParaRPr kumimoji="1" lang="en-US" altLang="ja-JP" sz="1200" dirty="0"/>
          </a:p>
          <a:p>
            <a:r>
              <a:rPr kumimoji="1" lang="ja-JP" altLang="en-US" sz="1200" dirty="0"/>
              <a:t>ビールなどは</a:t>
            </a:r>
            <a:r>
              <a:rPr kumimoji="1" lang="en-US" altLang="ja-JP" sz="1200" dirty="0"/>
              <a:t>『</a:t>
            </a:r>
            <a:r>
              <a:rPr kumimoji="1" lang="ja-JP" altLang="en-US" sz="1200" dirty="0"/>
              <a:t>のどごし</a:t>
            </a:r>
            <a:r>
              <a:rPr kumimoji="1" lang="en-US" altLang="ja-JP" sz="1200" dirty="0"/>
              <a:t>』</a:t>
            </a:r>
            <a:r>
              <a:rPr kumimoji="1" lang="ja-JP" altLang="en-US" sz="1200" dirty="0"/>
              <a:t>も重要な要素です。</a:t>
            </a:r>
            <a:endParaRPr kumimoji="1" lang="en-US" altLang="ja-JP" sz="1200" dirty="0"/>
          </a:p>
          <a:p>
            <a:r>
              <a:rPr kumimoji="1" lang="ja-JP" altLang="en-US" sz="1200" dirty="0"/>
              <a:t>また、喉の奥では鼻とつながっているため、</a:t>
            </a:r>
            <a:endParaRPr kumimoji="1" lang="en-US" altLang="ja-JP" sz="1200" dirty="0"/>
          </a:p>
          <a:p>
            <a:r>
              <a:rPr kumimoji="1" lang="ja-JP" altLang="en-US" sz="1200" dirty="0"/>
              <a:t>食べ物が喉を通るときに鼻に香が抜けて、味わい</a:t>
            </a:r>
            <a:endParaRPr kumimoji="1" lang="en-US" altLang="ja-JP" sz="1200" dirty="0"/>
          </a:p>
          <a:p>
            <a:r>
              <a:rPr kumimoji="1" lang="ja-JP" altLang="en-US" sz="1200" dirty="0"/>
              <a:t>に彩を添えるとも言われています。</a:t>
            </a:r>
            <a:endParaRPr kumimoji="1" lang="en-US" altLang="ja-JP" sz="1200" dirty="0"/>
          </a:p>
          <a:p>
            <a:endParaRPr kumimoji="1" lang="en-US" altLang="ja-JP" sz="1200" dirty="0"/>
          </a:p>
          <a:p>
            <a:r>
              <a:rPr kumimoji="1" lang="ja-JP" altLang="en-US" sz="1200" dirty="0"/>
              <a:t>食事をゆっくりよく噛んで、様々な感覚を楽しん</a:t>
            </a:r>
            <a:endParaRPr kumimoji="1" lang="en-US" altLang="ja-JP" sz="1200" dirty="0"/>
          </a:p>
          <a:p>
            <a:r>
              <a:rPr kumimoji="1" lang="ja-JP" altLang="en-US" sz="1200" dirty="0"/>
              <a:t>でみましょう。</a:t>
            </a:r>
            <a:endParaRPr kumimoji="1" lang="en-US" altLang="ja-JP" sz="1200" dirty="0"/>
          </a:p>
        </p:txBody>
      </p:sp>
      <p:sp>
        <p:nvSpPr>
          <p:cNvPr id="15" name="テキスト ボックス 14">
            <a:extLst>
              <a:ext uri="{FF2B5EF4-FFF2-40B4-BE49-F238E27FC236}">
                <a16:creationId xmlns:a16="http://schemas.microsoft.com/office/drawing/2014/main" id="{CB0F3F26-B71B-A094-049A-551FD420AC0C}"/>
              </a:ext>
            </a:extLst>
          </p:cNvPr>
          <p:cNvSpPr txBox="1"/>
          <p:nvPr/>
        </p:nvSpPr>
        <p:spPr>
          <a:xfrm>
            <a:off x="7137499" y="4793609"/>
            <a:ext cx="461665" cy="1400383"/>
          </a:xfrm>
          <a:prstGeom prst="rect">
            <a:avLst/>
          </a:prstGeom>
          <a:noFill/>
        </p:spPr>
        <p:txBody>
          <a:bodyPr vert="eaVert" wrap="none" rtlCol="0">
            <a:spAutoFit/>
          </a:bodyPr>
          <a:lstStyle/>
          <a:p>
            <a:r>
              <a:rPr kumimoji="1" lang="ja-JP" altLang="en-US" dirty="0">
                <a:latin typeface="HGP行書体" panose="03000600000000000000" pitchFamily="66" charset="-128"/>
                <a:ea typeface="HGP行書体" panose="03000600000000000000" pitchFamily="66" charset="-128"/>
              </a:rPr>
              <a:t>町田　由美子</a:t>
            </a:r>
          </a:p>
        </p:txBody>
      </p:sp>
      <p:pic>
        <p:nvPicPr>
          <p:cNvPr id="1026" name="Picture 2" descr="秋の味覚色々 | 無料イラスト素材｜素材ラボ">
            <a:extLst>
              <a:ext uri="{FF2B5EF4-FFF2-40B4-BE49-F238E27FC236}">
                <a16:creationId xmlns:a16="http://schemas.microsoft.com/office/drawing/2014/main" id="{BCA14B5B-692A-AABA-538D-36F4CF18115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91190" y="3396615"/>
            <a:ext cx="1144497" cy="509658"/>
          </a:xfrm>
          <a:prstGeom prst="rect">
            <a:avLst/>
          </a:prstGeom>
          <a:noFill/>
          <a:extLst>
            <a:ext uri="{909E8E84-426E-40DD-AFC4-6F175D3DCCD1}">
              <a14:hiddenFill xmlns:a14="http://schemas.microsoft.com/office/drawing/2010/main">
                <a:solidFill>
                  <a:srgbClr val="FFFFFF"/>
                </a:solidFill>
              </a14:hiddenFill>
            </a:ext>
          </a:extLst>
        </p:spPr>
      </p:pic>
      <p:pic>
        <p:nvPicPr>
          <p:cNvPr id="25" name="図 24">
            <a:extLst>
              <a:ext uri="{FF2B5EF4-FFF2-40B4-BE49-F238E27FC236}">
                <a16:creationId xmlns:a16="http://schemas.microsoft.com/office/drawing/2014/main" id="{DAD2F905-3BF3-43BB-7EC4-A78D28330D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16526" y="6267799"/>
            <a:ext cx="703611" cy="970498"/>
          </a:xfrm>
          <a:prstGeom prst="rect">
            <a:avLst/>
          </a:prstGeom>
        </p:spPr>
      </p:pic>
    </p:spTree>
    <p:extLst>
      <p:ext uri="{BB962C8B-B14F-4D97-AF65-F5344CB8AC3E}">
        <p14:creationId xmlns:p14="http://schemas.microsoft.com/office/powerpoint/2010/main" val="3997455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四角形: 角を丸くする 16">
            <a:extLst>
              <a:ext uri="{FF2B5EF4-FFF2-40B4-BE49-F238E27FC236}">
                <a16:creationId xmlns:a16="http://schemas.microsoft.com/office/drawing/2014/main" id="{8E2D5C78-749C-1963-EFE8-C0F49794F3E0}"/>
              </a:ext>
            </a:extLst>
          </p:cNvPr>
          <p:cNvSpPr/>
          <p:nvPr/>
        </p:nvSpPr>
        <p:spPr>
          <a:xfrm>
            <a:off x="61996" y="5513792"/>
            <a:ext cx="2455000" cy="501828"/>
          </a:xfrm>
          <a:prstGeom prst="roundRect">
            <a:avLst/>
          </a:prstGeom>
          <a:solidFill>
            <a:srgbClr val="FBD6FE"/>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noFill/>
            </a:endParaRPr>
          </a:p>
        </p:txBody>
      </p:sp>
      <p:sp>
        <p:nvSpPr>
          <p:cNvPr id="8" name="正方形/長方形 7">
            <a:extLst>
              <a:ext uri="{FF2B5EF4-FFF2-40B4-BE49-F238E27FC236}">
                <a16:creationId xmlns:a16="http://schemas.microsoft.com/office/drawing/2014/main" id="{DA819897-AB60-4794-A8F9-D31E988F0F09}"/>
              </a:ext>
            </a:extLst>
          </p:cNvPr>
          <p:cNvSpPr/>
          <p:nvPr/>
        </p:nvSpPr>
        <p:spPr>
          <a:xfrm>
            <a:off x="2706100" y="18135"/>
            <a:ext cx="4134344" cy="73228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雲 46"/>
          <p:cNvSpPr/>
          <p:nvPr/>
        </p:nvSpPr>
        <p:spPr>
          <a:xfrm>
            <a:off x="1300580" y="297418"/>
            <a:ext cx="1253910" cy="820029"/>
          </a:xfrm>
          <a:prstGeom prst="cloud">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p:nvPicPr>
        <p:blipFill>
          <a:blip r:embed="rId3"/>
          <a:stretch>
            <a:fillRect/>
          </a:stretch>
        </p:blipFill>
        <p:spPr>
          <a:xfrm>
            <a:off x="307836" y="168233"/>
            <a:ext cx="557007" cy="557007"/>
          </a:xfrm>
          <a:prstGeom prst="rect">
            <a:avLst/>
          </a:prstGeom>
          <a:ln>
            <a:solidFill>
              <a:schemeClr val="accent6">
                <a:lumMod val="60000"/>
                <a:lumOff val="40000"/>
              </a:schemeClr>
            </a:solidFill>
          </a:ln>
        </p:spPr>
      </p:pic>
      <p:sp>
        <p:nvSpPr>
          <p:cNvPr id="34" name="テキスト ボックス 33"/>
          <p:cNvSpPr txBox="1"/>
          <p:nvPr/>
        </p:nvSpPr>
        <p:spPr>
          <a:xfrm>
            <a:off x="1506168" y="423544"/>
            <a:ext cx="1005915" cy="507831"/>
          </a:xfrm>
          <a:prstGeom prst="rect">
            <a:avLst/>
          </a:prstGeom>
          <a:noFill/>
        </p:spPr>
        <p:txBody>
          <a:bodyPr wrap="square" rtlCol="0">
            <a:spAutoFit/>
          </a:bodyPr>
          <a:lstStyle/>
          <a:p>
            <a:r>
              <a:rPr lang="ja-JP" altLang="en-US" sz="900" b="1" dirty="0">
                <a:solidFill>
                  <a:srgbClr val="002060"/>
                </a:solidFill>
                <a:latin typeface="AR P丸ゴシック体M" panose="020B0600010101010101" pitchFamily="50" charset="-128"/>
                <a:ea typeface="AR P丸ゴシック体M" panose="020B0600010101010101" pitchFamily="50" charset="-128"/>
              </a:rPr>
              <a:t>優和会</a:t>
            </a:r>
            <a:endParaRPr lang="en-US" altLang="ja-JP" sz="900" b="1" dirty="0">
              <a:solidFill>
                <a:srgbClr val="002060"/>
              </a:solidFill>
              <a:latin typeface="AR P丸ゴシック体M" panose="020B0600010101010101" pitchFamily="50" charset="-128"/>
              <a:ea typeface="AR P丸ゴシック体M" panose="020B0600010101010101" pitchFamily="50" charset="-128"/>
            </a:endParaRPr>
          </a:p>
          <a:p>
            <a:r>
              <a:rPr lang="en-US" altLang="ja-JP" sz="900" b="1" dirty="0">
                <a:solidFill>
                  <a:srgbClr val="002060"/>
                </a:solidFill>
                <a:latin typeface="AR P丸ゴシック体M" panose="020B0600010101010101" pitchFamily="50" charset="-128"/>
                <a:ea typeface="AR P丸ゴシック体M" panose="020B0600010101010101" pitchFamily="50" charset="-128"/>
              </a:rPr>
              <a:t>Staff</a:t>
            </a:r>
            <a:r>
              <a:rPr lang="ja-JP" altLang="en-US" sz="900" b="1" dirty="0">
                <a:solidFill>
                  <a:srgbClr val="002060"/>
                </a:solidFill>
                <a:latin typeface="AR P丸ゴシック体M" panose="020B0600010101010101" pitchFamily="50" charset="-128"/>
                <a:ea typeface="AR P丸ゴシック体M" panose="020B0600010101010101" pitchFamily="50" charset="-128"/>
              </a:rPr>
              <a:t> </a:t>
            </a:r>
            <a:r>
              <a:rPr lang="en-US" altLang="ja-JP" sz="900" b="1" dirty="0">
                <a:solidFill>
                  <a:srgbClr val="002060"/>
                </a:solidFill>
                <a:latin typeface="AR P丸ゴシック体M" panose="020B0600010101010101" pitchFamily="50" charset="-128"/>
                <a:ea typeface="AR P丸ゴシック体M" panose="020B0600010101010101" pitchFamily="50" charset="-128"/>
              </a:rPr>
              <a:t>Blog</a:t>
            </a:r>
          </a:p>
          <a:p>
            <a:r>
              <a:rPr lang="ja-JP" altLang="en-US" sz="900" b="1" dirty="0">
                <a:solidFill>
                  <a:srgbClr val="002060"/>
                </a:solidFill>
                <a:latin typeface="AR P丸ゴシック体M" panose="020B0600010101010101" pitchFamily="50" charset="-128"/>
                <a:ea typeface="AR P丸ゴシック体M" panose="020B0600010101010101" pitchFamily="50" charset="-128"/>
              </a:rPr>
              <a:t>随時更新中</a:t>
            </a:r>
            <a:r>
              <a:rPr lang="en-US" altLang="ja-JP" sz="900" b="1" dirty="0">
                <a:solidFill>
                  <a:srgbClr val="002060"/>
                </a:solidFill>
                <a:latin typeface="AR P丸ゴシック体M" panose="020B0600010101010101" pitchFamily="50" charset="-128"/>
                <a:ea typeface="AR P丸ゴシック体M" panose="020B0600010101010101" pitchFamily="50" charset="-128"/>
              </a:rPr>
              <a:t>‼</a:t>
            </a:r>
          </a:p>
        </p:txBody>
      </p:sp>
      <p:sp>
        <p:nvSpPr>
          <p:cNvPr id="22" name="Rectangle 1"/>
          <p:cNvSpPr>
            <a:spLocks noChangeArrowheads="1"/>
          </p:cNvSpPr>
          <p:nvPr/>
        </p:nvSpPr>
        <p:spPr bwMode="auto">
          <a:xfrm>
            <a:off x="-2000985" y="7192147"/>
            <a:ext cx="10691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333333"/>
                </a:solidFill>
                <a:effectLst/>
                <a:latin typeface="ＭＳ ゴシック" panose="020B0609070205080204" pitchFamily="49" charset="-128"/>
                <a:ea typeface="ＭＳ ゴシック" panose="020B0609070205080204" pitchFamily="49" charset="-128"/>
                <a:cs typeface="Tahoma" panose="020B0604030504040204" pitchFamily="34" charset="0"/>
              </a:rPr>
              <a:t>お問い合わせ：</a:t>
            </a:r>
            <a:r>
              <a:rPr kumimoji="0" lang="en-US" altLang="ja-JP" sz="800" b="0" i="0" u="none" strike="noStrike" cap="none" normalizeH="0" baseline="0" dirty="0">
                <a:ln>
                  <a:noFill/>
                </a:ln>
                <a:solidFill>
                  <a:srgbClr val="333333"/>
                </a:solidFill>
                <a:effectLst/>
                <a:latin typeface="ＭＳ ゴシック" panose="020B0609070205080204" pitchFamily="49" charset="-128"/>
                <a:ea typeface="ＭＳ ゴシック" panose="020B0609070205080204" pitchFamily="49" charset="-128"/>
                <a:cs typeface="Tahoma" panose="020B0604030504040204" pitchFamily="34" charset="0"/>
              </a:rPr>
              <a:t>machidadentalclinic@yahoo.co.jp</a:t>
            </a:r>
            <a:r>
              <a:rPr kumimoji="0" lang="ja-JP" altLang="en-US" sz="800" b="0" i="0" u="none" strike="noStrike" cap="none" normalizeH="0" baseline="0" dirty="0">
                <a:ln>
                  <a:noFill/>
                </a:ln>
                <a:solidFill>
                  <a:srgbClr val="333333"/>
                </a:solidFill>
                <a:effectLst/>
                <a:latin typeface="ＭＳ ゴシック" panose="020B0609070205080204" pitchFamily="49" charset="-128"/>
                <a:ea typeface="ＭＳ ゴシック" panose="020B0609070205080204" pitchFamily="49" charset="-128"/>
                <a:cs typeface="Tahoma" panose="020B0604030504040204" pitchFamily="34" charset="0"/>
              </a:rPr>
              <a:t>　優和会 </a:t>
            </a:r>
            <a:r>
              <a:rPr kumimoji="0" lang="en-US" altLang="ja-JP" sz="800" b="0" i="0" u="none" strike="noStrike" cap="none" normalizeH="0" baseline="0" dirty="0">
                <a:ln>
                  <a:noFill/>
                </a:ln>
                <a:solidFill>
                  <a:srgbClr val="333333"/>
                </a:solidFill>
                <a:effectLst/>
                <a:latin typeface="ＭＳ ゴシック" panose="020B0609070205080204" pitchFamily="49" charset="-128"/>
                <a:ea typeface="ＭＳ ゴシック" panose="020B0609070205080204" pitchFamily="49" charset="-128"/>
                <a:cs typeface="Tahoma" panose="020B0604030504040204" pitchFamily="34" charset="0"/>
              </a:rPr>
              <a:t>NEWS LETTER </a:t>
            </a:r>
            <a:r>
              <a:rPr kumimoji="0" lang="ja-JP" altLang="en-US" sz="800" b="0" i="0" u="none" strike="noStrike" cap="none" normalizeH="0" baseline="0" dirty="0">
                <a:ln>
                  <a:noFill/>
                </a:ln>
                <a:solidFill>
                  <a:srgbClr val="333333"/>
                </a:solidFill>
                <a:effectLst/>
                <a:latin typeface="ＭＳ ゴシック" panose="020B0609070205080204" pitchFamily="49" charset="-128"/>
                <a:ea typeface="ＭＳ ゴシック" panose="020B0609070205080204" pitchFamily="49" charset="-128"/>
                <a:cs typeface="Tahoma" panose="020B0604030504040204" pitchFamily="34" charset="0"/>
              </a:rPr>
              <a:t>内の文章・画像全て転記・転載不可。無断使用お断りいたします。</a:t>
            </a: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33" name="Text Box 1094" descr="右上がり対角線 (太)">
            <a:extLst>
              <a:ext uri="{FF2B5EF4-FFF2-40B4-BE49-F238E27FC236}">
                <a16:creationId xmlns:a16="http://schemas.microsoft.com/office/drawing/2014/main" id="{BB0616FB-5F7D-4434-8248-A1DAF2EE867E}"/>
              </a:ext>
            </a:extLst>
          </p:cNvPr>
          <p:cNvSpPr txBox="1">
            <a:spLocks noChangeArrowheads="1"/>
          </p:cNvSpPr>
          <p:nvPr/>
        </p:nvSpPr>
        <p:spPr bwMode="auto">
          <a:xfrm>
            <a:off x="6667781" y="6786405"/>
            <a:ext cx="4005484" cy="771805"/>
          </a:xfrm>
          <a:prstGeom prst="rect">
            <a:avLst/>
          </a:prstGeom>
          <a:solidFill>
            <a:schemeClr val="accent6">
              <a:lumMod val="20000"/>
              <a:lumOff val="80000"/>
            </a:schemeClr>
          </a:solidFill>
          <a:ln w="9525">
            <a:solidFill>
              <a:srgbClr val="92D050"/>
            </a:solidFill>
            <a:miter lim="800000"/>
            <a:headEnd/>
            <a:tailEnd/>
          </a:ln>
        </p:spPr>
        <p:txBody>
          <a:bodyPr rot="0" vert="horz" wrap="square" lIns="74295" tIns="8890" rIns="74295" bIns="8890" anchor="t" anchorCtr="0" upright="1">
            <a:noAutofit/>
          </a:bodyPr>
          <a:lstStyle/>
          <a:p>
            <a:pPr>
              <a:spcAft>
                <a:spcPts val="0"/>
              </a:spcAft>
            </a:pPr>
            <a:r>
              <a:rPr lang="ja-JP" sz="1100" b="1" dirty="0">
                <a:solidFill>
                  <a:srgbClr val="333333"/>
                </a:solidFill>
                <a:effectLst/>
                <a:latin typeface="Tahoma" panose="020B0604030504040204" pitchFamily="34" charset="0"/>
                <a:ea typeface="SimSun" panose="02010600030101010101" pitchFamily="2" charset="-122"/>
                <a:cs typeface="Times New Roman" panose="02020603050405020304" pitchFamily="18" charset="0"/>
              </a:rPr>
              <a:t>医療法人社団 優和会</a:t>
            </a:r>
            <a:r>
              <a:rPr lang="ja-JP" sz="1100" dirty="0">
                <a:solidFill>
                  <a:srgbClr val="333333"/>
                </a:solidFill>
                <a:effectLst/>
                <a:latin typeface="Tahoma" panose="020B0604030504040204" pitchFamily="34" charset="0"/>
                <a:ea typeface="SimSun" panose="02010600030101010101" pitchFamily="2" charset="-122"/>
                <a:cs typeface="Times New Roman" panose="02020603050405020304" pitchFamily="18" charset="0"/>
              </a:rPr>
              <a:t>　</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保険医療機関</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労災保険指定医療機関、</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ﾊﾞﾘｱﾌﾘｰ</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化、施設内全面禁煙、熊本県</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ﾊｰﾄﾌﾙﾊﾟｽ</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制度協力、歯科健康診査</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妊婦歯科検診</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歯の健康相談</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患者満足度調査</a:t>
            </a:r>
            <a:r>
              <a:rPr lang="ja-JP" altLang="en-US" sz="1050" dirty="0">
                <a:solidFill>
                  <a:srgbClr val="333333"/>
                </a:solidFill>
                <a:latin typeface="Tahoma" panose="020B0604030504040204" pitchFamily="34" charset="0"/>
                <a:ea typeface="ＭＳ 明朝" panose="02020609040205080304" pitchFamily="17" charset="-128"/>
                <a:cs typeface="Times New Roman" panose="02020603050405020304" pitchFamily="18" charset="0"/>
              </a:rPr>
              <a:t>実施</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、歯科医師臨床研修施設、見学</a:t>
            </a:r>
            <a:r>
              <a:rPr lang="en-US" altLang="ja-JP" sz="1050" dirty="0">
                <a:solidFill>
                  <a:srgbClr val="333333"/>
                </a:solidFill>
                <a:latin typeface="Tahoma" panose="020B0604030504040204" pitchFamily="34" charset="0"/>
                <a:ea typeface="ＭＳ 明朝" panose="02020609040205080304" pitchFamily="17" charset="-128"/>
                <a:cs typeface="Times New Roman" panose="02020603050405020304" pitchFamily="18" charset="0"/>
              </a:rPr>
              <a:t>.</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実習生</a:t>
            </a:r>
            <a:r>
              <a:rPr lang="ja-JP" sz="1050" dirty="0">
                <a:solidFill>
                  <a:srgbClr val="333333"/>
                </a:solidFill>
                <a:effectLst/>
                <a:latin typeface="Tahoma" panose="020B0604030504040204" pitchFamily="34" charset="0"/>
                <a:ea typeface="ＭＳ 明朝" panose="02020609040205080304" pitchFamily="17" charset="-128"/>
                <a:cs typeface="ＭＳ 明朝" panose="02020609040205080304" pitchFamily="17" charset="-128"/>
              </a:rPr>
              <a:t>・ｲﾝﾀｰﾝｼｯﾌﾟ</a:t>
            </a:r>
            <a:r>
              <a:rPr lang="ja-JP"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随時</a:t>
            </a:r>
            <a:r>
              <a:rPr lang="ja-JP" altLang="en-US" sz="1050" dirty="0">
                <a:solidFill>
                  <a:srgbClr val="333333"/>
                </a:solidFill>
                <a:effectLst/>
                <a:latin typeface="Tahoma" panose="020B0604030504040204" pitchFamily="34" charset="0"/>
                <a:ea typeface="ＭＳ 明朝" panose="02020609040205080304" pitchFamily="17" charset="-128"/>
                <a:cs typeface="Times New Roman" panose="02020603050405020304" pitchFamily="18" charset="0"/>
              </a:rPr>
              <a:t>受入れ中</a:t>
            </a:r>
            <a:endParaRPr lang="ja-JP" sz="1050" dirty="0">
              <a:effectLst/>
              <a:latin typeface="Tahoma" panose="020B0604030504040204" pitchFamily="34" charset="0"/>
              <a:ea typeface="SimSun" panose="02010600030101010101" pitchFamily="2" charset="-122"/>
              <a:cs typeface="Times New Roman" panose="02020603050405020304" pitchFamily="18" charset="0"/>
            </a:endParaRPr>
          </a:p>
        </p:txBody>
      </p:sp>
      <p:sp>
        <p:nvSpPr>
          <p:cNvPr id="38" name="テキスト ボックス 37">
            <a:extLst>
              <a:ext uri="{FF2B5EF4-FFF2-40B4-BE49-F238E27FC236}">
                <a16:creationId xmlns:a16="http://schemas.microsoft.com/office/drawing/2014/main" id="{4CBC8125-BAA0-4AD1-AC27-7CFF30183DB0}"/>
              </a:ext>
            </a:extLst>
          </p:cNvPr>
          <p:cNvSpPr txBox="1"/>
          <p:nvPr/>
        </p:nvSpPr>
        <p:spPr>
          <a:xfrm>
            <a:off x="7318208" y="98840"/>
            <a:ext cx="2676766" cy="307777"/>
          </a:xfrm>
          <a:prstGeom prst="rect">
            <a:avLst/>
          </a:prstGeom>
          <a:solidFill>
            <a:srgbClr val="FF9966"/>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kumimoji="1" lang="ja-JP" altLang="en-US" sz="1400" b="1" dirty="0"/>
              <a:t>訪問診療部より</a:t>
            </a:r>
          </a:p>
        </p:txBody>
      </p:sp>
      <p:pic>
        <p:nvPicPr>
          <p:cNvPr id="11" name="図 10">
            <a:extLst>
              <a:ext uri="{FF2B5EF4-FFF2-40B4-BE49-F238E27FC236}">
                <a16:creationId xmlns:a16="http://schemas.microsoft.com/office/drawing/2014/main" id="{F9D527AC-A8B4-4D48-929F-1E7BB91D4A93}"/>
              </a:ext>
            </a:extLst>
          </p:cNvPr>
          <p:cNvPicPr>
            <a:picLocks noChangeAspect="1"/>
          </p:cNvPicPr>
          <p:nvPr/>
        </p:nvPicPr>
        <p:blipFill>
          <a:blip r:embed="rId4"/>
          <a:stretch>
            <a:fillRect/>
          </a:stretch>
        </p:blipFill>
        <p:spPr>
          <a:xfrm>
            <a:off x="6636053" y="556763"/>
            <a:ext cx="24386" cy="6553768"/>
          </a:xfrm>
          <a:prstGeom prst="rect">
            <a:avLst/>
          </a:prstGeom>
        </p:spPr>
      </p:pic>
      <p:pic>
        <p:nvPicPr>
          <p:cNvPr id="12" name="図 11">
            <a:extLst>
              <a:ext uri="{FF2B5EF4-FFF2-40B4-BE49-F238E27FC236}">
                <a16:creationId xmlns:a16="http://schemas.microsoft.com/office/drawing/2014/main" id="{5F40405D-3F5E-45DA-A190-2E8AD146BE7A}"/>
              </a:ext>
            </a:extLst>
          </p:cNvPr>
          <p:cNvPicPr>
            <a:picLocks noChangeAspect="1"/>
          </p:cNvPicPr>
          <p:nvPr/>
        </p:nvPicPr>
        <p:blipFill>
          <a:blip r:embed="rId4"/>
          <a:stretch>
            <a:fillRect/>
          </a:stretch>
        </p:blipFill>
        <p:spPr>
          <a:xfrm>
            <a:off x="2548831" y="638379"/>
            <a:ext cx="24386" cy="6553768"/>
          </a:xfrm>
          <a:prstGeom prst="rect">
            <a:avLst/>
          </a:prstGeom>
        </p:spPr>
      </p:pic>
      <p:sp>
        <p:nvSpPr>
          <p:cNvPr id="43" name="Text Box 1102">
            <a:extLst>
              <a:ext uri="{FF2B5EF4-FFF2-40B4-BE49-F238E27FC236}">
                <a16:creationId xmlns:a16="http://schemas.microsoft.com/office/drawing/2014/main" id="{C39445CB-B405-4253-9FEE-E32449075E91}"/>
              </a:ext>
            </a:extLst>
          </p:cNvPr>
          <p:cNvSpPr txBox="1">
            <a:spLocks noChangeArrowheads="1"/>
          </p:cNvSpPr>
          <p:nvPr/>
        </p:nvSpPr>
        <p:spPr bwMode="auto">
          <a:xfrm>
            <a:off x="21182" y="1128120"/>
            <a:ext cx="2504913" cy="1851320"/>
          </a:xfrm>
          <a:prstGeom prst="rect">
            <a:avLst/>
          </a:prstGeom>
          <a:noFill/>
          <a:ln>
            <a:noFill/>
          </a:ln>
        </p:spPr>
        <p:txBody>
          <a:bodyPr rot="0" vert="horz" wrap="square" lIns="65153" tIns="7796" rIns="65153" bIns="7796" anchor="t" anchorCtr="0" upright="1">
            <a:noAutofit/>
          </a:bodyPr>
          <a:lstStyle/>
          <a:p>
            <a:r>
              <a:rPr lang="ja-JP" altLang="en-US" sz="900" dirty="0">
                <a:solidFill>
                  <a:srgbClr val="00FF99"/>
                </a:solidFill>
                <a:latin typeface="ＭＳ Ｐゴシック" panose="020B0600070205080204" pitchFamily="50" charset="-128"/>
                <a:ea typeface="ＭＳ Ｐゴシック" panose="020B0600070205080204" pitchFamily="50" charset="-128"/>
                <a:cs typeface="Arial" panose="020B0604020202020204" pitchFamily="34" charset="0"/>
              </a:rPr>
              <a:t>●</a:t>
            </a:r>
            <a:r>
              <a:rPr lang="ja-JP" altLang="en-US" sz="900" dirty="0">
                <a:latin typeface="+mn-ea"/>
                <a:cs typeface="Arial" panose="020B0604020202020204" pitchFamily="34" charset="0"/>
              </a:rPr>
              <a:t>町田　宗一郎</a:t>
            </a:r>
            <a:endParaRPr lang="en-US" altLang="ja-JP" sz="900" dirty="0">
              <a:latin typeface="+mn-ea"/>
              <a:cs typeface="Arial" panose="020B0604020202020204" pitchFamily="34" charset="0"/>
            </a:endParaRPr>
          </a:p>
          <a:p>
            <a:r>
              <a:rPr lang="ja-JP" altLang="en-US" sz="900" dirty="0"/>
              <a:t>医療対策委員会</a:t>
            </a:r>
          </a:p>
          <a:p>
            <a:r>
              <a:rPr lang="ja-JP" altLang="en-US" sz="900" dirty="0"/>
              <a:t>ワイズメンズクラブ例会</a:t>
            </a:r>
          </a:p>
          <a:p>
            <a:r>
              <a:rPr lang="ja-JP" altLang="en-US" sz="900" dirty="0">
                <a:solidFill>
                  <a:srgbClr val="00FF99"/>
                </a:solidFill>
                <a:latin typeface="+mn-ea"/>
                <a:cs typeface="Arial" panose="020B0604020202020204" pitchFamily="34" charset="0"/>
              </a:rPr>
              <a:t>●</a:t>
            </a:r>
            <a:r>
              <a:rPr lang="ja-JP" altLang="en-US" sz="900" dirty="0">
                <a:latin typeface="+mn-ea"/>
                <a:cs typeface="Arial" panose="020B0604020202020204" pitchFamily="34" charset="0"/>
              </a:rPr>
              <a:t>町田　由美子</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日本歯科医師会地域保健委員会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県歯常務会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県歯理事会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九州各県地域保健担当者会議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脳卒中医療推進会議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熊本在宅医療連合会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広域連合後期高齢者医療会議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地域包括ケア委員会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在宅歯科医療連携室会議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在宅歯科医療モデル地域事業講演会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管理栄養士会連携会議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後期高齢者歯科口腔健診会議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各郡市会長専務会議</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院内</a:t>
            </a:r>
            <a:r>
              <a:rPr lang="en-US" altLang="ja-JP" sz="900" dirty="0">
                <a:latin typeface="+mn-ea"/>
                <a:cs typeface="Arial" panose="020B0604020202020204" pitchFamily="34" charset="0"/>
              </a:rPr>
              <a:t>SNS</a:t>
            </a:r>
            <a:r>
              <a:rPr lang="ja-JP" altLang="en-US" sz="900" dirty="0">
                <a:latin typeface="+mn-ea"/>
                <a:cs typeface="Arial" panose="020B0604020202020204" pitchFamily="34" charset="0"/>
              </a:rPr>
              <a:t>運用研修会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噛める義歯研修会</a:t>
            </a:r>
            <a:endParaRPr lang="en-US" altLang="ja-JP" sz="900" dirty="0">
              <a:latin typeface="+mn-ea"/>
              <a:cs typeface="Arial" panose="020B0604020202020204" pitchFamily="34" charset="0"/>
            </a:endParaRPr>
          </a:p>
          <a:p>
            <a:r>
              <a:rPr lang="ja-JP" altLang="en-US" sz="900" b="1" dirty="0">
                <a:solidFill>
                  <a:srgbClr val="00FF99"/>
                </a:solidFill>
                <a:latin typeface="+mn-ea"/>
                <a:cs typeface="Arial" panose="020B0604020202020204" pitchFamily="34" charset="0"/>
              </a:rPr>
              <a:t>●</a:t>
            </a:r>
            <a:r>
              <a:rPr lang="ja-JP" altLang="en-US" sz="900" dirty="0">
                <a:latin typeface="+mn-ea"/>
                <a:cs typeface="Arial" panose="020B0604020202020204" pitchFamily="34" charset="0"/>
              </a:rPr>
              <a:t>松岡　輝</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摂食嚥下リハビリ学会</a:t>
            </a:r>
            <a:endParaRPr lang="en-US" altLang="ja-JP" sz="900" dirty="0">
              <a:latin typeface="+mn-ea"/>
              <a:cs typeface="Arial" panose="020B0604020202020204" pitchFamily="34" charset="0"/>
            </a:endParaRPr>
          </a:p>
          <a:p>
            <a:r>
              <a:rPr lang="ja-JP" altLang="en-US" sz="900" dirty="0">
                <a:solidFill>
                  <a:srgbClr val="00FF99"/>
                </a:solidFill>
                <a:latin typeface="+mn-ea"/>
                <a:cs typeface="Arial" panose="020B0604020202020204" pitchFamily="34" charset="0"/>
              </a:rPr>
              <a:t>●</a:t>
            </a:r>
            <a:r>
              <a:rPr lang="ja-JP" altLang="en-US" sz="900" dirty="0">
                <a:latin typeface="+mn-ea"/>
                <a:cs typeface="Arial" panose="020B0604020202020204" pitchFamily="34" charset="0"/>
              </a:rPr>
              <a:t>村井　健太郎</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九州口腔衛生学会学術大会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有病者学会研修会</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まつうら歯科医院歯内療法セミナー</a:t>
            </a:r>
            <a:endParaRPr lang="en-US" altLang="ja-JP" sz="900" dirty="0">
              <a:latin typeface="+mn-ea"/>
              <a:cs typeface="Arial" panose="020B0604020202020204" pitchFamily="34" charset="0"/>
            </a:endParaRPr>
          </a:p>
          <a:p>
            <a:r>
              <a:rPr lang="ja-JP" altLang="en-US" sz="900" dirty="0">
                <a:solidFill>
                  <a:srgbClr val="00FF99"/>
                </a:solidFill>
                <a:latin typeface="+mn-ea"/>
                <a:cs typeface="Arial" panose="020B0604020202020204" pitchFamily="34" charset="0"/>
              </a:rPr>
              <a:t>●</a:t>
            </a:r>
            <a:r>
              <a:rPr lang="ja-JP" altLang="en-US" sz="900" dirty="0">
                <a:latin typeface="+mn-ea"/>
                <a:cs typeface="Arial" panose="020B0604020202020204" pitchFamily="34" charset="0"/>
              </a:rPr>
              <a:t>近藤　磨美</a:t>
            </a:r>
            <a:endParaRPr lang="en-US" altLang="ja-JP" sz="900" dirty="0">
              <a:latin typeface="+mn-ea"/>
              <a:cs typeface="Arial" panose="020B0604020202020204" pitchFamily="34" charset="0"/>
            </a:endParaRPr>
          </a:p>
          <a:p>
            <a:r>
              <a:rPr lang="ja-JP" altLang="en-US" sz="900" dirty="0">
                <a:latin typeface="+mn-ea"/>
                <a:cs typeface="Arial" panose="020B0604020202020204" pitchFamily="34" charset="0"/>
              </a:rPr>
              <a:t>熊本県在宅医療連携室機能強化事業モデル地域研修会</a:t>
            </a:r>
            <a:endParaRPr lang="en-US" altLang="ja-JP" sz="900" dirty="0">
              <a:latin typeface="+mn-ea"/>
              <a:cs typeface="Arial" panose="020B0604020202020204" pitchFamily="34" charset="0"/>
            </a:endParaRPr>
          </a:p>
          <a:p>
            <a:pPr algn="l" fontAlgn="base"/>
            <a:endParaRPr lang="en-US" altLang="ja-JP" sz="900" dirty="0">
              <a:latin typeface="+mn-ea"/>
              <a:cs typeface="Arial" panose="020B0604020202020204" pitchFamily="34" charset="0"/>
            </a:endParaRPr>
          </a:p>
          <a:p>
            <a:pPr algn="l" fontAlgn="base"/>
            <a:r>
              <a:rPr lang="ja-JP" altLang="en-US" sz="1200" b="1" dirty="0">
                <a:solidFill>
                  <a:schemeClr val="accent6">
                    <a:lumMod val="75000"/>
                  </a:schemeClr>
                </a:solidFill>
                <a:latin typeface="+mn-ea"/>
              </a:rPr>
              <a:t>啓蒙活動</a:t>
            </a:r>
            <a:endParaRPr lang="en-US" altLang="ja-JP" sz="1200" b="1" dirty="0">
              <a:solidFill>
                <a:schemeClr val="accent6">
                  <a:lumMod val="75000"/>
                </a:schemeClr>
              </a:solidFill>
              <a:latin typeface="+mn-ea"/>
            </a:endParaRPr>
          </a:p>
          <a:p>
            <a:pPr algn="l" fontAlgn="base"/>
            <a:r>
              <a:rPr lang="ja-JP" altLang="en-US" sz="900" dirty="0">
                <a:latin typeface="+mn-ea"/>
              </a:rPr>
              <a:t>熊本歯科衛生士学院講師</a:t>
            </a:r>
            <a:endParaRPr lang="en-US" altLang="ja-JP" sz="900" dirty="0">
              <a:latin typeface="+mn-ea"/>
            </a:endParaRPr>
          </a:p>
        </p:txBody>
      </p:sp>
      <p:sp>
        <p:nvSpPr>
          <p:cNvPr id="37" name="Text Box 1091">
            <a:extLst>
              <a:ext uri="{FF2B5EF4-FFF2-40B4-BE49-F238E27FC236}">
                <a16:creationId xmlns:a16="http://schemas.microsoft.com/office/drawing/2014/main" id="{32F18942-5C00-457B-B956-5FC15A5DF493}"/>
              </a:ext>
            </a:extLst>
          </p:cNvPr>
          <p:cNvSpPr>
            <a:spLocks noChangeArrowheads="1"/>
          </p:cNvSpPr>
          <p:nvPr/>
        </p:nvSpPr>
        <p:spPr bwMode="auto">
          <a:xfrm>
            <a:off x="0" y="765638"/>
            <a:ext cx="2113211" cy="322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153" tIns="7796" rIns="65153" bIns="7796"/>
          <a:lstStyle/>
          <a:p>
            <a:r>
              <a:rPr lang="ja-JP" altLang="en-US" sz="2000" b="1" dirty="0">
                <a:solidFill>
                  <a:srgbClr val="008000"/>
                </a:solidFill>
                <a:latin typeface="Tahoma" panose="020B0604030504040204" pitchFamily="34" charset="0"/>
                <a:ea typeface="HGP創英角ｺﾞｼｯｸUB" panose="020B0900000000000000" pitchFamily="50" charset="-128"/>
                <a:sym typeface="Tahoma" panose="020B0604030504040204" pitchFamily="34" charset="0"/>
              </a:rPr>
              <a:t>先月の</a:t>
            </a:r>
            <a:r>
              <a:rPr lang="ja-JP" altLang="en-US" sz="2000" b="1" dirty="0">
                <a:solidFill>
                  <a:srgbClr val="99CC00"/>
                </a:solidFill>
                <a:latin typeface="Tahoma" panose="020B0604030504040204" pitchFamily="34" charset="0"/>
                <a:ea typeface="HGP創英角ｺﾞｼｯｸUB" panose="020B0900000000000000" pitchFamily="50" charset="-128"/>
                <a:sym typeface="Tahoma" panose="020B0604030504040204" pitchFamily="34" charset="0"/>
              </a:rPr>
              <a:t>学</a:t>
            </a:r>
            <a:r>
              <a:rPr lang="ja-JP" altLang="en-US" sz="2000" b="1" dirty="0">
                <a:solidFill>
                  <a:srgbClr val="008000"/>
                </a:solidFill>
                <a:latin typeface="Tahoma" panose="020B0604030504040204" pitchFamily="34" charset="0"/>
                <a:ea typeface="HGP創英角ｺﾞｼｯｸUB" panose="020B0900000000000000" pitchFamily="50" charset="-128"/>
                <a:sym typeface="Tahoma" panose="020B0604030504040204" pitchFamily="34" charset="0"/>
              </a:rPr>
              <a:t>び</a:t>
            </a:r>
            <a:endParaRPr lang="ja-JP" altLang="en-US" sz="2000" b="1" dirty="0">
              <a:solidFill>
                <a:srgbClr val="000000"/>
              </a:solidFill>
              <a:latin typeface="Tahoma" panose="020B0604030504040204" pitchFamily="34" charset="0"/>
              <a:sym typeface="Times New Roman" panose="02020603050405020304" pitchFamily="18" charset="0"/>
            </a:endParaRPr>
          </a:p>
        </p:txBody>
      </p:sp>
      <p:sp>
        <p:nvSpPr>
          <p:cNvPr id="29" name="テキスト ボックス 28">
            <a:extLst>
              <a:ext uri="{FF2B5EF4-FFF2-40B4-BE49-F238E27FC236}">
                <a16:creationId xmlns:a16="http://schemas.microsoft.com/office/drawing/2014/main" id="{5C29628C-C5C6-43EE-B285-F7837DF4C34C}"/>
              </a:ext>
            </a:extLst>
          </p:cNvPr>
          <p:cNvSpPr txBox="1"/>
          <p:nvPr/>
        </p:nvSpPr>
        <p:spPr>
          <a:xfrm>
            <a:off x="3094134" y="155342"/>
            <a:ext cx="3022911" cy="307777"/>
          </a:xfrm>
          <a:prstGeom prst="rect">
            <a:avLst/>
          </a:prstGeom>
          <a:solidFill>
            <a:srgbClr val="FF9966"/>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kumimoji="1" lang="ja-JP" altLang="en-US" sz="1400" b="1" dirty="0">
                <a:latin typeface="Blackadder ITC" panose="020B0604020202020204" pitchFamily="82" charset="0"/>
              </a:rPr>
              <a:t>ゆみこ歯科スタッフ通信</a:t>
            </a:r>
          </a:p>
        </p:txBody>
      </p:sp>
      <p:pic>
        <p:nvPicPr>
          <p:cNvPr id="14" name="図 13">
            <a:extLst>
              <a:ext uri="{FF2B5EF4-FFF2-40B4-BE49-F238E27FC236}">
                <a16:creationId xmlns:a16="http://schemas.microsoft.com/office/drawing/2014/main" id="{BB0BA719-A939-718C-F0A2-E70C721840D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0777" y="6080605"/>
            <a:ext cx="1387568" cy="799128"/>
          </a:xfrm>
          <a:prstGeom prst="rect">
            <a:avLst/>
          </a:prstGeom>
        </p:spPr>
      </p:pic>
      <p:sp>
        <p:nvSpPr>
          <p:cNvPr id="15" name="テキスト ボックス 14">
            <a:extLst>
              <a:ext uri="{FF2B5EF4-FFF2-40B4-BE49-F238E27FC236}">
                <a16:creationId xmlns:a16="http://schemas.microsoft.com/office/drawing/2014/main" id="{5AD75618-E72D-6ECB-3B66-093783E18B48}"/>
              </a:ext>
            </a:extLst>
          </p:cNvPr>
          <p:cNvSpPr txBox="1"/>
          <p:nvPr/>
        </p:nvSpPr>
        <p:spPr>
          <a:xfrm>
            <a:off x="108373" y="5535137"/>
            <a:ext cx="2473754" cy="415498"/>
          </a:xfrm>
          <a:prstGeom prst="rect">
            <a:avLst/>
          </a:prstGeom>
          <a:noFill/>
        </p:spPr>
        <p:txBody>
          <a:bodyPr wrap="none" rtlCol="0">
            <a:spAutoFit/>
          </a:bodyPr>
          <a:lstStyle/>
          <a:p>
            <a:r>
              <a:rPr kumimoji="1" lang="ja-JP" altLang="en-US" sz="1050" dirty="0"/>
              <a:t>優和会はママとこどもの歯医者さんに</a:t>
            </a:r>
            <a:endParaRPr kumimoji="1" lang="en-US" altLang="ja-JP" sz="1050" dirty="0"/>
          </a:p>
          <a:p>
            <a:r>
              <a:rPr kumimoji="1" lang="ja-JP" altLang="en-US" sz="1050" dirty="0"/>
              <a:t>加盟しています。</a:t>
            </a:r>
          </a:p>
        </p:txBody>
      </p:sp>
      <p:sp>
        <p:nvSpPr>
          <p:cNvPr id="16" name="テキスト ボックス 15">
            <a:extLst>
              <a:ext uri="{FF2B5EF4-FFF2-40B4-BE49-F238E27FC236}">
                <a16:creationId xmlns:a16="http://schemas.microsoft.com/office/drawing/2014/main" id="{8C621FF0-31C6-8730-1635-452F039270DD}"/>
              </a:ext>
            </a:extLst>
          </p:cNvPr>
          <p:cNvSpPr txBox="1"/>
          <p:nvPr/>
        </p:nvSpPr>
        <p:spPr>
          <a:xfrm>
            <a:off x="-30547" y="6851957"/>
            <a:ext cx="2736647" cy="530915"/>
          </a:xfrm>
          <a:prstGeom prst="rect">
            <a:avLst/>
          </a:prstGeom>
          <a:noFill/>
        </p:spPr>
        <p:txBody>
          <a:bodyPr wrap="none" rtlCol="0">
            <a:spAutoFit/>
          </a:bodyPr>
          <a:lstStyle/>
          <a:p>
            <a:r>
              <a:rPr kumimoji="1" lang="ja-JP" altLang="en-US" sz="950" dirty="0"/>
              <a:t>ママとこどもの歯医者さんとは</a:t>
            </a:r>
            <a:endParaRPr kumimoji="1" lang="en-US" altLang="ja-JP" sz="950" dirty="0"/>
          </a:p>
          <a:p>
            <a:r>
              <a:rPr kumimoji="1" lang="ja-JP" altLang="en-US" sz="950" dirty="0"/>
              <a:t>安心安全、そして誠実な治療を提供する</a:t>
            </a:r>
            <a:endParaRPr kumimoji="1" lang="en-US" altLang="ja-JP" sz="950" dirty="0"/>
          </a:p>
          <a:p>
            <a:r>
              <a:rPr kumimoji="1" lang="ja-JP" altLang="en-US" sz="950" dirty="0"/>
              <a:t>全国的に展開している歯科医院グループです</a:t>
            </a:r>
            <a:r>
              <a:rPr kumimoji="1" lang="ja-JP" altLang="en-US" sz="900" dirty="0"/>
              <a:t>。</a:t>
            </a:r>
          </a:p>
        </p:txBody>
      </p:sp>
      <p:sp>
        <p:nvSpPr>
          <p:cNvPr id="3" name="正方形/長方形 2"/>
          <p:cNvSpPr/>
          <p:nvPr/>
        </p:nvSpPr>
        <p:spPr>
          <a:xfrm>
            <a:off x="6648246" y="1225402"/>
            <a:ext cx="4022385" cy="5519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rgbClr val="FF0000"/>
                </a:solidFill>
              </a:rPr>
              <a:t>、と</a:t>
            </a:r>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100" dirty="0">
              <a:solidFill>
                <a:srgbClr val="FF0000"/>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200"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chemeClr val="tx1"/>
              </a:solidFill>
            </a:endParaRPr>
          </a:p>
          <a:p>
            <a:endParaRPr kumimoji="1" lang="en-US" altLang="ja-JP" sz="1600" b="1" dirty="0">
              <a:solidFill>
                <a:srgbClr val="0070C0"/>
              </a:solidFill>
              <a:highlight>
                <a:srgbClr val="FBD6FE"/>
              </a:highlight>
            </a:endParaRPr>
          </a:p>
          <a:p>
            <a:endParaRPr kumimoji="1" lang="en-US" altLang="ja-JP" sz="1600" b="1" dirty="0">
              <a:solidFill>
                <a:srgbClr val="0070C0"/>
              </a:solidFill>
              <a:highlight>
                <a:srgbClr val="FBD6FE"/>
              </a:highlight>
            </a:endParaRPr>
          </a:p>
          <a:p>
            <a:pPr algn="ctr"/>
            <a:endParaRPr kumimoji="1" lang="en-US" altLang="ja-JP" sz="1600" b="1" dirty="0">
              <a:solidFill>
                <a:srgbClr val="0070C0"/>
              </a:solidFill>
              <a:highlight>
                <a:srgbClr val="FBD6FE"/>
              </a:highlight>
            </a:endParaRPr>
          </a:p>
          <a:p>
            <a:pPr algn="ctr"/>
            <a:endParaRPr kumimoji="1" lang="en-US" altLang="ja-JP" sz="1600" b="1" dirty="0">
              <a:solidFill>
                <a:srgbClr val="0070C0"/>
              </a:solidFill>
              <a:highlight>
                <a:srgbClr val="FBD6FE"/>
              </a:highlight>
            </a:endParaRPr>
          </a:p>
          <a:p>
            <a:pPr algn="ctr"/>
            <a:endParaRPr kumimoji="1" lang="en-US" altLang="ja-JP" sz="1600" b="1" dirty="0">
              <a:solidFill>
                <a:srgbClr val="0070C0"/>
              </a:solidFill>
              <a:highlight>
                <a:srgbClr val="FBD6FE"/>
              </a:highlight>
            </a:endParaRPr>
          </a:p>
          <a:p>
            <a:pPr algn="ctr"/>
            <a:endParaRPr kumimoji="1" lang="en-US" altLang="ja-JP" sz="1600" b="1" dirty="0">
              <a:solidFill>
                <a:srgbClr val="0070C0"/>
              </a:solidFill>
              <a:highlight>
                <a:srgbClr val="FBD6FE"/>
              </a:highlight>
            </a:endParaRPr>
          </a:p>
          <a:p>
            <a:pPr algn="ctr"/>
            <a:endParaRPr kumimoji="1" lang="en-US" altLang="ja-JP" sz="1600" b="1" dirty="0">
              <a:solidFill>
                <a:srgbClr val="0070C0"/>
              </a:solidFill>
              <a:highlight>
                <a:srgbClr val="FBD6FE"/>
              </a:highlight>
            </a:endParaRPr>
          </a:p>
          <a:p>
            <a:pPr algn="ctr"/>
            <a:endParaRPr kumimoji="1" lang="en-US" altLang="ja-JP" sz="1600" b="1" dirty="0">
              <a:solidFill>
                <a:srgbClr val="0070C0"/>
              </a:solidFill>
              <a:highlight>
                <a:srgbClr val="FBD6FE"/>
              </a:highlight>
            </a:endParaRPr>
          </a:p>
          <a:p>
            <a:pPr algn="ctr"/>
            <a:r>
              <a:rPr kumimoji="1" lang="ja-JP" altLang="en-US" sz="1600" b="1" dirty="0">
                <a:solidFill>
                  <a:srgbClr val="0070C0"/>
                </a:solidFill>
                <a:highlight>
                  <a:srgbClr val="FBD6FE"/>
                </a:highlight>
              </a:rPr>
              <a:t>～口腔ケアで感染症予防～</a:t>
            </a:r>
            <a:r>
              <a:rPr kumimoji="1" lang="ja-JP" altLang="en-US" sz="1600" b="1" dirty="0">
                <a:solidFill>
                  <a:schemeClr val="tx1"/>
                </a:solidFill>
                <a:highlight>
                  <a:srgbClr val="FF9966"/>
                </a:highlight>
              </a:rPr>
              <a:t>　　</a:t>
            </a:r>
            <a:r>
              <a:rPr kumimoji="1" lang="ja-JP" altLang="en-US" sz="1600" b="1" dirty="0">
                <a:solidFill>
                  <a:schemeClr val="tx1"/>
                </a:solidFill>
              </a:rPr>
              <a:t>　</a:t>
            </a:r>
            <a:r>
              <a:rPr kumimoji="1" lang="ja-JP" altLang="en-US" sz="1600" b="1" dirty="0">
                <a:solidFill>
                  <a:schemeClr val="tx1"/>
                </a:solidFill>
                <a:highlight>
                  <a:srgbClr val="FF9966"/>
                </a:highlight>
              </a:rPr>
              <a:t>　</a:t>
            </a:r>
            <a:endParaRPr kumimoji="1" lang="en-US" altLang="ja-JP" sz="1600" b="1" dirty="0">
              <a:solidFill>
                <a:schemeClr val="tx1"/>
              </a:solidFill>
              <a:highlight>
                <a:srgbClr val="FF9966"/>
              </a:highlight>
            </a:endParaRPr>
          </a:p>
          <a:p>
            <a:endParaRPr kumimoji="1" lang="en-US" altLang="ja-JP" sz="1200" dirty="0">
              <a:solidFill>
                <a:schemeClr val="tx1"/>
              </a:solidFill>
            </a:endParaRPr>
          </a:p>
          <a:p>
            <a:r>
              <a:rPr kumimoji="1" lang="ja-JP" altLang="en-US" sz="1200" dirty="0">
                <a:solidFill>
                  <a:schemeClr val="tx1"/>
                </a:solidFill>
              </a:rPr>
              <a:t>　　　　　　　　　　　</a:t>
            </a:r>
            <a:endParaRPr kumimoji="1" lang="en-US" altLang="ja-JP" sz="1200" dirty="0">
              <a:solidFill>
                <a:schemeClr val="tx1"/>
              </a:solidFill>
            </a:endParaRPr>
          </a:p>
          <a:p>
            <a:r>
              <a:rPr kumimoji="1" lang="ja-JP" altLang="en-US" sz="1200" dirty="0">
                <a:solidFill>
                  <a:schemeClr val="tx1"/>
                </a:solidFill>
              </a:rPr>
              <a:t>　　　　　　　　　　　例年に比べて早い段階からイン　　　</a:t>
            </a:r>
            <a:endParaRPr kumimoji="1" lang="en-US" altLang="ja-JP" sz="1200" dirty="0">
              <a:solidFill>
                <a:schemeClr val="tx1"/>
              </a:solidFill>
            </a:endParaRPr>
          </a:p>
          <a:p>
            <a:r>
              <a:rPr kumimoji="1" lang="ja-JP" altLang="en-US" sz="1200" dirty="0">
                <a:solidFill>
                  <a:schemeClr val="tx1"/>
                </a:solidFill>
              </a:rPr>
              <a:t>　　　　　　　　　　　フルエンザが流行しています。</a:t>
            </a:r>
            <a:endParaRPr kumimoji="1" lang="en-US" altLang="ja-JP" sz="1200" dirty="0">
              <a:solidFill>
                <a:schemeClr val="tx1"/>
              </a:solidFill>
            </a:endParaRPr>
          </a:p>
          <a:p>
            <a:r>
              <a:rPr kumimoji="1" lang="ja-JP" altLang="en-US" sz="1200" dirty="0">
                <a:solidFill>
                  <a:schemeClr val="tx1"/>
                </a:solidFill>
              </a:rPr>
              <a:t>　　　　　　　　　　　そこで注目したいのが口腔ケア　　　　</a:t>
            </a:r>
            <a:endParaRPr kumimoji="1" lang="en-US" altLang="ja-JP" sz="1200" dirty="0">
              <a:solidFill>
                <a:schemeClr val="tx1"/>
              </a:solidFill>
            </a:endParaRPr>
          </a:p>
          <a:p>
            <a:r>
              <a:rPr kumimoji="1" lang="ja-JP" altLang="en-US" sz="1200" dirty="0">
                <a:solidFill>
                  <a:schemeClr val="tx1"/>
                </a:solidFill>
              </a:rPr>
              <a:t>　　　　　　　　　　　の重要性です。冬はインフルエ　　　　</a:t>
            </a:r>
            <a:endParaRPr kumimoji="1" lang="en-US" altLang="ja-JP" sz="1200" dirty="0">
              <a:solidFill>
                <a:schemeClr val="tx1"/>
              </a:solidFill>
            </a:endParaRPr>
          </a:p>
          <a:p>
            <a:r>
              <a:rPr kumimoji="1" lang="ja-JP" altLang="en-US" sz="1200" dirty="0">
                <a:solidFill>
                  <a:schemeClr val="tx1"/>
                </a:solidFill>
              </a:rPr>
              <a:t>　　　　　　　　　　　ンザやノロウイルスによる感染　　　</a:t>
            </a:r>
            <a:endParaRPr kumimoji="1" lang="en-US" altLang="ja-JP" sz="1200" dirty="0">
              <a:solidFill>
                <a:schemeClr val="tx1"/>
              </a:solidFill>
            </a:endParaRPr>
          </a:p>
          <a:p>
            <a:r>
              <a:rPr kumimoji="1" lang="ja-JP" altLang="en-US" sz="1200" dirty="0">
                <a:solidFill>
                  <a:schemeClr val="tx1"/>
                </a:solidFill>
              </a:rPr>
              <a:t>　　　　　　　　　　　性胃腸炎などウイルスや細菌に</a:t>
            </a:r>
            <a:endParaRPr kumimoji="1" lang="en-US" altLang="ja-JP" sz="1200" dirty="0">
              <a:solidFill>
                <a:schemeClr val="tx1"/>
              </a:solidFill>
            </a:endParaRPr>
          </a:p>
          <a:p>
            <a:r>
              <a:rPr kumimoji="1" lang="ja-JP" altLang="en-US" sz="1200" dirty="0">
                <a:solidFill>
                  <a:schemeClr val="tx1"/>
                </a:solidFill>
              </a:rPr>
              <a:t>　　　　　　　　　　　よる感染症が流行する季節です。</a:t>
            </a:r>
            <a:endParaRPr kumimoji="1" lang="en-US" altLang="ja-JP" sz="1200" dirty="0">
              <a:solidFill>
                <a:schemeClr val="tx1"/>
              </a:solidFill>
            </a:endParaRPr>
          </a:p>
          <a:p>
            <a:endParaRPr kumimoji="1" lang="en-US" altLang="ja-JP" sz="1200" dirty="0">
              <a:solidFill>
                <a:schemeClr val="tx1"/>
              </a:solidFill>
            </a:endParaRPr>
          </a:p>
          <a:p>
            <a:r>
              <a:rPr kumimoji="1" lang="ja-JP" altLang="en-US" sz="1200" dirty="0">
                <a:solidFill>
                  <a:schemeClr val="tx1"/>
                </a:solidFill>
              </a:rPr>
              <a:t>空気が乾燥してしまうと鼻や喉の粘膜を保護しているバリア機能が低下するため、冬に感染症が増えます。</a:t>
            </a:r>
            <a:endParaRPr kumimoji="1" lang="en-US" altLang="ja-JP" sz="1200" dirty="0">
              <a:solidFill>
                <a:schemeClr val="tx1"/>
              </a:solidFill>
            </a:endParaRPr>
          </a:p>
          <a:p>
            <a:endParaRPr kumimoji="1" lang="en-US" altLang="ja-JP" sz="1200" dirty="0">
              <a:solidFill>
                <a:schemeClr val="tx1"/>
              </a:solidFill>
            </a:endParaRPr>
          </a:p>
          <a:p>
            <a:r>
              <a:rPr kumimoji="1" lang="ja-JP" altLang="en-US" sz="1200" dirty="0">
                <a:solidFill>
                  <a:schemeClr val="tx1"/>
                </a:solidFill>
              </a:rPr>
              <a:t>ウイルスの水分も蒸発して空気中に漂いやすくなるとともに、乾燥を好むので、ウイルスの感染力そのものも強くなります。さらに、空気が乾燥していると、くしゃみや咳の飛沫が小さくなり、飛沫に含まれるウイルスが遠くまで飛びやすくなることで、感染が広がり感染のスピードも速まります。</a:t>
            </a:r>
            <a:endParaRPr kumimoji="1" lang="en-US" altLang="ja-JP" sz="1200" dirty="0">
              <a:solidFill>
                <a:schemeClr val="tx1"/>
              </a:solidFill>
            </a:endParaRPr>
          </a:p>
          <a:p>
            <a:endParaRPr kumimoji="1" lang="en-US" altLang="ja-JP" sz="1200" dirty="0">
              <a:solidFill>
                <a:schemeClr val="tx1"/>
              </a:solidFill>
            </a:endParaRPr>
          </a:p>
          <a:p>
            <a:r>
              <a:rPr kumimoji="1" lang="ja-JP" altLang="en-US" sz="1200" dirty="0">
                <a:solidFill>
                  <a:schemeClr val="tx1"/>
                </a:solidFill>
              </a:rPr>
              <a:t>また、口の中の細菌が作り出す「プロテアーゼ」という酵素が粘膜を破壊することで、さらにウイルスが侵入しやすくなることもわかっています。</a:t>
            </a:r>
            <a:endParaRPr kumimoji="1" lang="en-US" altLang="ja-JP" sz="1200" dirty="0">
              <a:solidFill>
                <a:schemeClr val="tx1"/>
              </a:solidFill>
            </a:endParaRPr>
          </a:p>
          <a:p>
            <a:endParaRPr kumimoji="1" lang="en-US" altLang="ja-JP" sz="1200" dirty="0">
              <a:solidFill>
                <a:schemeClr val="tx1"/>
              </a:solidFill>
            </a:endParaRPr>
          </a:p>
          <a:p>
            <a:r>
              <a:rPr kumimoji="1" lang="ja-JP" altLang="en-US" sz="1200" dirty="0">
                <a:solidFill>
                  <a:srgbClr val="FF0066"/>
                </a:solidFill>
              </a:rPr>
              <a:t>歯垢や歯石、舌苔などがあってお口の中が汚れていると細菌が増殖してプロテアーゼも増えるので、口腔ケアでお口の中を清潔にしておくことも感染症予防になります。</a:t>
            </a:r>
            <a:endParaRPr kumimoji="1" lang="en-US" altLang="ja-JP" sz="1200" dirty="0">
              <a:solidFill>
                <a:srgbClr val="FF0066"/>
              </a:solidFill>
            </a:endParaRPr>
          </a:p>
          <a:p>
            <a:endParaRPr kumimoji="1" lang="en-US" altLang="ja-JP" sz="1200" dirty="0">
              <a:solidFill>
                <a:srgbClr val="FF0066"/>
              </a:solidFill>
            </a:endParaRPr>
          </a:p>
          <a:p>
            <a:r>
              <a:rPr kumimoji="1" lang="ja-JP" altLang="en-US" sz="1200" dirty="0">
                <a:solidFill>
                  <a:schemeClr val="tx1"/>
                </a:solidFill>
              </a:rPr>
              <a:t>合わせて、手洗いとうがいも徹底して行いましょう！</a:t>
            </a:r>
            <a:endParaRPr kumimoji="1" lang="en-US" altLang="ja-JP" sz="1200" dirty="0">
              <a:solidFill>
                <a:schemeClr val="tx1"/>
              </a:solidFill>
            </a:endParaRPr>
          </a:p>
          <a:p>
            <a:endParaRPr kumimoji="1" lang="en-US" altLang="ja-JP" sz="1200" dirty="0">
              <a:solidFill>
                <a:schemeClr val="tx1"/>
              </a:solidFill>
            </a:endParaRPr>
          </a:p>
          <a:p>
            <a:r>
              <a:rPr kumimoji="1" lang="ja-JP" altLang="en-US" sz="1200" dirty="0">
                <a:solidFill>
                  <a:schemeClr val="tx1"/>
                </a:solidFill>
              </a:rPr>
              <a:t>　　　　　　　　　　　</a:t>
            </a:r>
            <a:r>
              <a:rPr kumimoji="1" lang="ja-JP" altLang="en-US" sz="1400" dirty="0">
                <a:solidFill>
                  <a:schemeClr val="tx1"/>
                </a:solidFill>
              </a:rPr>
              <a:t>　　　</a:t>
            </a:r>
            <a:endParaRPr kumimoji="1" lang="en-US" altLang="ja-JP" sz="14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r>
              <a:rPr kumimoji="1" lang="ja-JP" altLang="en-US" sz="1600" dirty="0">
                <a:solidFill>
                  <a:schemeClr val="tx1"/>
                </a:solidFill>
              </a:rPr>
              <a:t>　　</a:t>
            </a:r>
            <a:r>
              <a:rPr kumimoji="1" lang="ja-JP" altLang="en-US" sz="1600" dirty="0">
                <a:solidFill>
                  <a:srgbClr val="0070C0"/>
                </a:solidFill>
              </a:rPr>
              <a:t>　　</a:t>
            </a:r>
            <a:r>
              <a:rPr kumimoji="1" lang="ja-JP" altLang="en-US" dirty="0">
                <a:solidFill>
                  <a:srgbClr val="0070C0"/>
                </a:solidFill>
                <a:highlight>
                  <a:srgbClr val="FBD6FE"/>
                </a:highlight>
              </a:rPr>
              <a:t>　　</a:t>
            </a:r>
            <a:endParaRPr kumimoji="1" lang="en-US" altLang="ja-JP" dirty="0">
              <a:solidFill>
                <a:srgbClr val="0070C0"/>
              </a:solidFill>
              <a:highlight>
                <a:srgbClr val="FBD6FE"/>
              </a:highlight>
            </a:endParaRPr>
          </a:p>
          <a:p>
            <a:endParaRPr kumimoji="1" lang="en-US" altLang="ja-JP" sz="1200" dirty="0">
              <a:solidFill>
                <a:schemeClr val="tx1"/>
              </a:solidFill>
            </a:endParaRPr>
          </a:p>
          <a:p>
            <a:endParaRPr kumimoji="1" lang="en-US" altLang="ja-JP" sz="1200" dirty="0">
              <a:solidFill>
                <a:schemeClr val="tx1"/>
              </a:solidFill>
            </a:endParaRPr>
          </a:p>
          <a:p>
            <a:endParaRPr kumimoji="1" lang="en-US" altLang="ja-JP" sz="1200" dirty="0">
              <a:solidFill>
                <a:schemeClr val="tx1"/>
              </a:solidFill>
            </a:endParaRPr>
          </a:p>
          <a:p>
            <a:endParaRPr kumimoji="1" lang="en-US" altLang="ja-JP" sz="1200" dirty="0">
              <a:solidFill>
                <a:schemeClr val="tx1"/>
              </a:solidFill>
            </a:endParaRPr>
          </a:p>
          <a:p>
            <a:endParaRPr kumimoji="1" lang="en-US" altLang="ja-JP" sz="12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　　　</a:t>
            </a:r>
            <a:endParaRPr kumimoji="1" lang="en-US" altLang="ja-JP" sz="1600" dirty="0">
              <a:solidFill>
                <a:schemeClr val="tx1"/>
              </a:solidFill>
            </a:endParaRPr>
          </a:p>
          <a:p>
            <a:endParaRPr kumimoji="1" lang="en-US" altLang="ja-JP" sz="1600" b="1" dirty="0">
              <a:solidFill>
                <a:srgbClr val="0070C0"/>
              </a:solidFill>
            </a:endParaRPr>
          </a:p>
          <a:p>
            <a:r>
              <a:rPr kumimoji="1" lang="ja-JP" altLang="en-US" sz="1600" dirty="0">
                <a:solidFill>
                  <a:schemeClr val="tx1"/>
                </a:solidFill>
              </a:rPr>
              <a:t>　　　　　　　　</a:t>
            </a:r>
            <a:endParaRPr kumimoji="1" lang="en-US" altLang="ja-JP" sz="1600" dirty="0">
              <a:solidFill>
                <a:schemeClr val="tx1"/>
              </a:solidFill>
            </a:endParaRPr>
          </a:p>
          <a:p>
            <a:r>
              <a:rPr kumimoji="1" lang="ja-JP" altLang="en-US" sz="1600" dirty="0">
                <a:solidFill>
                  <a:schemeClr val="tx1"/>
                </a:solidFill>
              </a:rPr>
              <a:t>　　　　　　　</a:t>
            </a:r>
            <a:r>
              <a:rPr kumimoji="1" lang="ja-JP" altLang="en-US" sz="1100" dirty="0">
                <a:solidFill>
                  <a:schemeClr val="tx1"/>
                </a:solidFill>
              </a:rPr>
              <a:t>　　</a:t>
            </a:r>
            <a:endParaRPr kumimoji="1" lang="en-US" altLang="ja-JP" sz="1100" dirty="0">
              <a:solidFill>
                <a:schemeClr val="tx1"/>
              </a:solidFill>
            </a:endParaRPr>
          </a:p>
          <a:p>
            <a:endParaRPr kumimoji="1" lang="en-US" altLang="ja-JP" sz="1200" b="1" dirty="0">
              <a:solidFill>
                <a:srgbClr val="0070C0"/>
              </a:solidFill>
            </a:endParaRPr>
          </a:p>
          <a:p>
            <a:r>
              <a:rPr kumimoji="1" lang="en-US" altLang="ja-JP" sz="1100" dirty="0">
                <a:solidFill>
                  <a:schemeClr val="tx1"/>
                </a:solidFill>
              </a:rPr>
              <a:t>                                   </a:t>
            </a:r>
          </a:p>
          <a:p>
            <a:r>
              <a:rPr kumimoji="1" lang="en-US" altLang="ja-JP" sz="1100" dirty="0">
                <a:solidFill>
                  <a:schemeClr val="tx1"/>
                </a:solidFill>
              </a:rPr>
              <a:t>      </a:t>
            </a:r>
            <a:r>
              <a:rPr kumimoji="1" lang="ja-JP" altLang="en-US" sz="1100" dirty="0">
                <a:solidFill>
                  <a:schemeClr val="tx1"/>
                </a:solidFill>
              </a:rPr>
              <a:t>　　　　　</a:t>
            </a:r>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600" b="1" dirty="0">
              <a:solidFill>
                <a:srgbClr val="FF0066"/>
              </a:solidFill>
            </a:endParaRPr>
          </a:p>
          <a:p>
            <a:endParaRPr kumimoji="1" lang="en-US" altLang="ja-JP" sz="1600" b="1" dirty="0">
              <a:solidFill>
                <a:srgbClr val="0070C0"/>
              </a:solidFill>
            </a:endParaRPr>
          </a:p>
          <a:p>
            <a:r>
              <a:rPr kumimoji="1" lang="ja-JP" altLang="en-US" sz="1200" b="1" u="sng" dirty="0">
                <a:solidFill>
                  <a:srgbClr val="0070C0"/>
                </a:solidFill>
                <a:highlight>
                  <a:srgbClr val="FBD6FE"/>
                </a:highlight>
              </a:rPr>
              <a:t>　</a:t>
            </a:r>
            <a:endParaRPr kumimoji="1" lang="en-US" altLang="ja-JP" sz="1600" b="1" u="sng" dirty="0">
              <a:solidFill>
                <a:srgbClr val="0070C0"/>
              </a:solidFill>
              <a:highlight>
                <a:srgbClr val="FBD6FE"/>
              </a:highlight>
            </a:endParaRPr>
          </a:p>
          <a:p>
            <a:r>
              <a:rPr kumimoji="1" lang="ja-JP" altLang="en-US" sz="1200" dirty="0">
                <a:solidFill>
                  <a:schemeClr val="tx1"/>
                </a:solidFill>
              </a:rPr>
              <a:t>　</a:t>
            </a:r>
            <a:r>
              <a:rPr kumimoji="1" lang="ja-JP" altLang="en-US" sz="1400" u="sng" dirty="0">
                <a:solidFill>
                  <a:srgbClr val="FF0066"/>
                </a:solidFill>
              </a:rPr>
              <a:t>　　</a:t>
            </a:r>
            <a:r>
              <a:rPr kumimoji="1" lang="ja-JP" altLang="en-US" sz="1400" dirty="0">
                <a:solidFill>
                  <a:srgbClr val="FF0066"/>
                </a:solidFill>
              </a:rPr>
              <a:t>　</a:t>
            </a:r>
            <a:endParaRPr kumimoji="1" lang="en-US" altLang="ja-JP" sz="1400" dirty="0">
              <a:solidFill>
                <a:srgbClr val="FF0066"/>
              </a:solidFill>
            </a:endParaRPr>
          </a:p>
          <a:p>
            <a:r>
              <a:rPr kumimoji="1" lang="ja-JP" altLang="en-US" sz="1400" dirty="0">
                <a:solidFill>
                  <a:schemeClr val="tx1"/>
                </a:solidFill>
              </a:rPr>
              <a:t>　　　　　　</a:t>
            </a:r>
            <a:endParaRPr kumimoji="1" lang="en-US" altLang="ja-JP" sz="1400" dirty="0">
              <a:solidFill>
                <a:schemeClr val="tx1"/>
              </a:solidFill>
            </a:endParaRPr>
          </a:p>
          <a:p>
            <a:r>
              <a:rPr kumimoji="1" lang="ja-JP" altLang="en-US" sz="1400" b="1" dirty="0">
                <a:solidFill>
                  <a:schemeClr val="tx1"/>
                </a:solidFill>
              </a:rPr>
              <a:t>　　　</a:t>
            </a:r>
            <a:endParaRPr kumimoji="1" lang="en-US" altLang="ja-JP" sz="1400" b="1" dirty="0">
              <a:solidFill>
                <a:schemeClr val="tx1"/>
              </a:solidFill>
            </a:endParaRPr>
          </a:p>
          <a:p>
            <a:r>
              <a:rPr kumimoji="1" lang="ja-JP" altLang="en-US" sz="1200" b="1" dirty="0">
                <a:solidFill>
                  <a:srgbClr val="FF0066"/>
                </a:solidFill>
              </a:rPr>
              <a:t>　　　</a:t>
            </a:r>
            <a:endParaRPr kumimoji="1" lang="en-US" altLang="ja-JP" sz="1600" b="1" dirty="0">
              <a:solidFill>
                <a:srgbClr val="FF0066"/>
              </a:solidFill>
            </a:endParaRPr>
          </a:p>
          <a:p>
            <a:endParaRPr kumimoji="1" lang="en-US" altLang="ja-JP" sz="12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400" b="1" dirty="0">
              <a:solidFill>
                <a:srgbClr val="FF0066"/>
              </a:solidFill>
            </a:endParaRPr>
          </a:p>
          <a:p>
            <a:endParaRPr kumimoji="1" lang="en-US" altLang="ja-JP" sz="12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200" dirty="0">
              <a:solidFill>
                <a:schemeClr val="tx1"/>
              </a:solidFill>
            </a:endParaRPr>
          </a:p>
          <a:p>
            <a:endParaRPr kumimoji="1" lang="en-US" altLang="ja-JP" sz="1200" dirty="0">
              <a:solidFill>
                <a:schemeClr val="tx1"/>
              </a:solidFill>
            </a:endParaRPr>
          </a:p>
          <a:p>
            <a:endParaRPr kumimoji="1" lang="en-US" altLang="ja-JP" sz="1100" b="1" dirty="0">
              <a:solidFill>
                <a:srgbClr val="FF0000"/>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endParaRPr kumimoji="1" lang="en-US" altLang="ja-JP" sz="1100" dirty="0">
              <a:solidFill>
                <a:schemeClr val="tx1"/>
              </a:solidFill>
            </a:endParaRPr>
          </a:p>
          <a:p>
            <a:r>
              <a:rPr kumimoji="1" lang="ja-JP" altLang="en-US" sz="1100" dirty="0">
                <a:solidFill>
                  <a:schemeClr val="tx1"/>
                </a:solidFill>
              </a:rPr>
              <a:t>　　　　　　　　　　　　　</a:t>
            </a:r>
            <a:endParaRPr kumimoji="1" lang="en-US" altLang="ja-JP" sz="1100" dirty="0">
              <a:solidFill>
                <a:schemeClr val="tx1"/>
              </a:solidFill>
            </a:endParaRPr>
          </a:p>
          <a:p>
            <a:r>
              <a:rPr kumimoji="1" lang="ja-JP" altLang="en-US" sz="1100" dirty="0">
                <a:solidFill>
                  <a:schemeClr val="tx1"/>
                </a:solidFill>
              </a:rPr>
              <a:t>　　　　　　　　　　　　　</a:t>
            </a:r>
            <a:endParaRPr kumimoji="1" lang="en-US" altLang="ja-JP" sz="1100" dirty="0">
              <a:solidFill>
                <a:schemeClr val="tx1"/>
              </a:solidFill>
            </a:endParaRPr>
          </a:p>
          <a:p>
            <a:r>
              <a:rPr kumimoji="1" lang="ja-JP" altLang="en-US" sz="1100" dirty="0">
                <a:solidFill>
                  <a:schemeClr val="tx1"/>
                </a:solidFill>
              </a:rPr>
              <a:t>　　　　　　　　　　　　　</a:t>
            </a:r>
            <a:endParaRPr kumimoji="1" lang="en-US" altLang="ja-JP" sz="1100" dirty="0">
              <a:solidFill>
                <a:schemeClr val="tx1"/>
              </a:solidFill>
            </a:endParaRPr>
          </a:p>
          <a:p>
            <a:r>
              <a:rPr kumimoji="1" lang="ja-JP" altLang="en-US" sz="1100" dirty="0">
                <a:solidFill>
                  <a:srgbClr val="FF0000"/>
                </a:solidFill>
              </a:rPr>
              <a:t>　　　　　　　　　　　　　</a:t>
            </a:r>
            <a:endParaRPr kumimoji="1" lang="en-US" altLang="ja-JP" sz="1100" dirty="0">
              <a:solidFill>
                <a:schemeClr val="tx1"/>
              </a:solidFill>
            </a:endParaRPr>
          </a:p>
          <a:p>
            <a:endParaRPr kumimoji="1" lang="en-US" altLang="ja-JP" sz="1100" dirty="0">
              <a:solidFill>
                <a:schemeClr val="tx1"/>
              </a:solidFill>
            </a:endParaRPr>
          </a:p>
          <a:p>
            <a:endParaRPr kumimoji="1" lang="en-US" altLang="ja-JP" sz="1200" u="sng" dirty="0">
              <a:solidFill>
                <a:srgbClr val="FF0000"/>
              </a:solidFill>
            </a:endParaRPr>
          </a:p>
          <a:p>
            <a:r>
              <a:rPr kumimoji="1" lang="ja-JP" altLang="en-US" sz="1100" dirty="0">
                <a:solidFill>
                  <a:srgbClr val="FF0000"/>
                </a:solidFill>
              </a:rPr>
              <a:t>　　　　　</a:t>
            </a:r>
            <a:endParaRPr kumimoji="1" lang="en-US" altLang="ja-JP" sz="1100" dirty="0">
              <a:solidFill>
                <a:srgbClr val="FF0000"/>
              </a:solidFill>
            </a:endParaRPr>
          </a:p>
          <a:p>
            <a:endParaRPr kumimoji="1" lang="en-US" altLang="ja-JP" sz="1200" dirty="0">
              <a:solidFill>
                <a:schemeClr val="tx1"/>
              </a:solidFill>
            </a:endParaRPr>
          </a:p>
          <a:p>
            <a:endParaRPr kumimoji="1" lang="en-US" altLang="ja-JP" sz="1200" dirty="0">
              <a:solidFill>
                <a:srgbClr val="FF0000"/>
              </a:solidFill>
            </a:endParaRPr>
          </a:p>
          <a:p>
            <a:endParaRPr kumimoji="1" lang="en-US" altLang="ja-JP" sz="1200" dirty="0">
              <a:solidFill>
                <a:srgbClr val="FF0000"/>
              </a:solidFill>
            </a:endParaRPr>
          </a:p>
          <a:p>
            <a:endParaRPr kumimoji="1" lang="en-US" altLang="ja-JP" sz="1200" dirty="0">
              <a:solidFill>
                <a:srgbClr val="FF0000"/>
              </a:solidFill>
            </a:endParaRPr>
          </a:p>
          <a:p>
            <a:endParaRPr kumimoji="1" lang="en-US" altLang="ja-JP" sz="1200" dirty="0">
              <a:solidFill>
                <a:srgbClr val="FF0000"/>
              </a:solidFill>
            </a:endParaRPr>
          </a:p>
          <a:p>
            <a:endParaRPr kumimoji="1" lang="en-US" altLang="ja-JP" sz="1200" dirty="0">
              <a:solidFill>
                <a:srgbClr val="FF0000"/>
              </a:solidFill>
            </a:endParaRPr>
          </a:p>
          <a:p>
            <a:endParaRPr kumimoji="1" lang="en-US" altLang="ja-JP" sz="1100" b="1" dirty="0">
              <a:solidFill>
                <a:schemeClr val="tx1"/>
              </a:solidFill>
            </a:endParaRPr>
          </a:p>
          <a:p>
            <a:endParaRPr kumimoji="1" lang="en-US" altLang="ja-JP" sz="1100" b="1" dirty="0">
              <a:solidFill>
                <a:schemeClr val="tx1"/>
              </a:solidFill>
            </a:endParaRPr>
          </a:p>
          <a:p>
            <a:endParaRPr kumimoji="1" lang="en-US" altLang="ja-JP" sz="1100" b="1" dirty="0">
              <a:solidFill>
                <a:schemeClr val="tx1"/>
              </a:solidFill>
            </a:endParaRPr>
          </a:p>
          <a:p>
            <a:endParaRPr kumimoji="1" lang="en-US" altLang="ja-JP" sz="1100" b="1" dirty="0">
              <a:solidFill>
                <a:schemeClr val="tx1"/>
              </a:solidFill>
            </a:endParaRPr>
          </a:p>
          <a:p>
            <a:endParaRPr kumimoji="1" lang="en-US" altLang="ja-JP" sz="1100" b="1" dirty="0">
              <a:solidFill>
                <a:schemeClr val="tx1"/>
              </a:solidFill>
            </a:endParaRPr>
          </a:p>
          <a:p>
            <a:endParaRPr kumimoji="1" lang="en-US" altLang="ja-JP" sz="1100" b="1" dirty="0">
              <a:solidFill>
                <a:schemeClr val="tx1"/>
              </a:solidFill>
            </a:endParaRPr>
          </a:p>
          <a:p>
            <a:endParaRPr kumimoji="1" lang="en-US" altLang="ja-JP" sz="1100" b="1" dirty="0">
              <a:solidFill>
                <a:schemeClr val="tx1"/>
              </a:solidFill>
            </a:endParaRPr>
          </a:p>
          <a:p>
            <a:endParaRPr kumimoji="1" lang="en-US" altLang="ja-JP" sz="1100" b="1" dirty="0">
              <a:solidFill>
                <a:schemeClr val="tx1"/>
              </a:solidFill>
            </a:endParaRPr>
          </a:p>
          <a:p>
            <a:r>
              <a:rPr kumimoji="1" lang="ja-JP" altLang="en-US" sz="1100" b="1" dirty="0">
                <a:solidFill>
                  <a:schemeClr val="tx1"/>
                </a:solidFill>
              </a:rPr>
              <a:t>　　</a:t>
            </a:r>
            <a:endParaRPr kumimoji="1" lang="en-US" altLang="ja-JP" sz="1100" b="1" dirty="0">
              <a:solidFill>
                <a:schemeClr val="tx1"/>
              </a:solidFill>
            </a:endParaRPr>
          </a:p>
        </p:txBody>
      </p:sp>
      <p:pic>
        <p:nvPicPr>
          <p:cNvPr id="2" name="図 1" descr="抽象, 挿絵 が含まれている画像&#10;&#10;自動的に生成された説明">
            <a:extLst>
              <a:ext uri="{FF2B5EF4-FFF2-40B4-BE49-F238E27FC236}">
                <a16:creationId xmlns:a16="http://schemas.microsoft.com/office/drawing/2014/main" id="{B539639C-6EA9-CD5F-4E7D-D3A7243E1BB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60461" y="1190263"/>
            <a:ext cx="1345930" cy="1196382"/>
          </a:xfrm>
          <a:prstGeom prst="rect">
            <a:avLst/>
          </a:prstGeom>
        </p:spPr>
      </p:pic>
      <p:sp>
        <p:nvSpPr>
          <p:cNvPr id="5" name="Text Box 13">
            <a:extLst>
              <a:ext uri="{FF2B5EF4-FFF2-40B4-BE49-F238E27FC236}">
                <a16:creationId xmlns:a16="http://schemas.microsoft.com/office/drawing/2014/main" id="{21EAB835-9AC5-C349-50EA-6008DF3604E9}"/>
              </a:ext>
            </a:extLst>
          </p:cNvPr>
          <p:cNvSpPr txBox="1">
            <a:spLocks noChangeArrowheads="1"/>
          </p:cNvSpPr>
          <p:nvPr/>
        </p:nvSpPr>
        <p:spPr bwMode="auto">
          <a:xfrm>
            <a:off x="2589469" y="698064"/>
            <a:ext cx="4005485" cy="7325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600" b="1" dirty="0">
                <a:solidFill>
                  <a:srgbClr val="E41908"/>
                </a:solidFill>
                <a:latin typeface="+mn-ea"/>
              </a:rPr>
              <a:t>　</a:t>
            </a:r>
            <a:endParaRPr lang="ja-JP" altLang="en-US" sz="1400" dirty="0">
              <a:latin typeface="+mn-ea"/>
            </a:endParaRPr>
          </a:p>
          <a:p>
            <a:r>
              <a:rPr lang="ja-JP" altLang="en-US" sz="1400" dirty="0">
                <a:solidFill>
                  <a:schemeClr val="accent2"/>
                </a:solidFill>
                <a:latin typeface="+mn-ea"/>
              </a:rPr>
              <a:t>　</a:t>
            </a:r>
            <a:r>
              <a:rPr lang="ja-JP" altLang="en-US" sz="1400" dirty="0">
                <a:solidFill>
                  <a:srgbClr val="FF0000"/>
                </a:solidFill>
                <a:latin typeface="+mn-ea"/>
              </a:rPr>
              <a:t>入れ歯の清掃で肺炎リスクを減らしましょう</a:t>
            </a:r>
            <a:endParaRPr lang="en-US" altLang="ja-JP" sz="1400" dirty="0">
              <a:solidFill>
                <a:srgbClr val="FF0000"/>
              </a:solidFill>
              <a:latin typeface="+mn-ea"/>
            </a:endParaRPr>
          </a:p>
          <a:p>
            <a:endParaRPr lang="en-US" altLang="ja-JP" sz="1600" dirty="0">
              <a:latin typeface="+mn-ea"/>
            </a:endParaRPr>
          </a:p>
          <a:p>
            <a:r>
              <a:rPr lang="ja-JP" altLang="en-US" sz="1200" dirty="0">
                <a:latin typeface="+mn-ea"/>
              </a:rPr>
              <a:t>入れ歯を入れている方も多いと思いますが、入れ歯にも汚れやバイオフィルムは付着する事をご存知ですか？入れ歯だから大丈夫</a:t>
            </a:r>
            <a:r>
              <a:rPr lang="en-US" altLang="ja-JP" sz="1200" dirty="0">
                <a:latin typeface="+mn-ea"/>
              </a:rPr>
              <a:t>‼</a:t>
            </a:r>
            <a:r>
              <a:rPr lang="ja-JP" altLang="en-US" sz="1200" dirty="0">
                <a:latin typeface="+mn-ea"/>
              </a:rPr>
              <a:t>歯がないから磨かなくて良いという訳ではないんです</a:t>
            </a:r>
            <a:endParaRPr lang="en-US" altLang="ja-JP" sz="1200" dirty="0">
              <a:latin typeface="+mn-ea"/>
            </a:endParaRPr>
          </a:p>
          <a:p>
            <a:r>
              <a:rPr lang="ja-JP" altLang="en-US" sz="1200" dirty="0">
                <a:solidFill>
                  <a:srgbClr val="33CC33"/>
                </a:solidFill>
                <a:latin typeface="+mn-ea"/>
              </a:rPr>
              <a:t>入れ歯を入れている人は入れていない人に比べて</a:t>
            </a:r>
            <a:endParaRPr lang="en-US" altLang="ja-JP" sz="1200" dirty="0">
              <a:solidFill>
                <a:srgbClr val="33CC33"/>
              </a:solidFill>
              <a:latin typeface="+mn-ea"/>
            </a:endParaRPr>
          </a:p>
          <a:p>
            <a:r>
              <a:rPr lang="ja-JP" altLang="en-US" sz="1200" dirty="0">
                <a:solidFill>
                  <a:srgbClr val="33CC33"/>
                </a:solidFill>
                <a:latin typeface="+mn-ea"/>
              </a:rPr>
              <a:t>誤嚥性肺炎のリスクが高くなる❕❕❕</a:t>
            </a:r>
            <a:endParaRPr lang="en-US" altLang="ja-JP" sz="1200" dirty="0">
              <a:solidFill>
                <a:srgbClr val="33CC33"/>
              </a:solidFill>
              <a:latin typeface="+mn-ea"/>
            </a:endParaRPr>
          </a:p>
          <a:p>
            <a:r>
              <a:rPr lang="ja-JP" altLang="en-US" sz="1200" dirty="0">
                <a:latin typeface="+mn-ea"/>
              </a:rPr>
              <a:t>なぜなら入れ歯は天然の歯に比べて汚れが付きやすく細菌が繫殖しやすいのです。入れ歯を毎日清掃する人が肺炎を発症した割合が</a:t>
            </a:r>
            <a:r>
              <a:rPr lang="en-US" altLang="ja-JP" sz="1200" dirty="0">
                <a:latin typeface="+mn-ea"/>
              </a:rPr>
              <a:t>2.3</a:t>
            </a:r>
            <a:r>
              <a:rPr lang="ja-JP" altLang="en-US" sz="1200" dirty="0">
                <a:latin typeface="+mn-ea"/>
              </a:rPr>
              <a:t>％だったのに対し、</a:t>
            </a:r>
            <a:endParaRPr lang="en-US" altLang="ja-JP" sz="1200" dirty="0">
              <a:latin typeface="+mn-ea"/>
            </a:endParaRPr>
          </a:p>
          <a:p>
            <a:r>
              <a:rPr lang="ja-JP" altLang="en-US" sz="1200" dirty="0">
                <a:latin typeface="+mn-ea"/>
              </a:rPr>
              <a:t>毎日清掃しなかった人では</a:t>
            </a:r>
            <a:r>
              <a:rPr lang="en-US" altLang="ja-JP" sz="1200" dirty="0">
                <a:latin typeface="+mn-ea"/>
              </a:rPr>
              <a:t>4.3</a:t>
            </a:r>
            <a:r>
              <a:rPr lang="ja-JP" altLang="en-US" sz="1200" dirty="0">
                <a:latin typeface="+mn-ea"/>
              </a:rPr>
              <a:t>％と肺炎のリスクが</a:t>
            </a:r>
            <a:endParaRPr lang="en-US" altLang="ja-JP" sz="1200" dirty="0">
              <a:latin typeface="+mn-ea"/>
            </a:endParaRPr>
          </a:p>
          <a:p>
            <a:r>
              <a:rPr lang="ja-JP" altLang="en-US" sz="1200" dirty="0">
                <a:latin typeface="+mn-ea"/>
              </a:rPr>
              <a:t>高くなったという研究結果があります。また、</a:t>
            </a:r>
            <a:r>
              <a:rPr lang="en-US" altLang="ja-JP" sz="1200" dirty="0">
                <a:latin typeface="+mn-ea"/>
              </a:rPr>
              <a:t>65</a:t>
            </a:r>
            <a:r>
              <a:rPr lang="ja-JP" altLang="en-US" sz="1200" dirty="0">
                <a:latin typeface="+mn-ea"/>
              </a:rPr>
              <a:t>歳以上の対象者ではリスクが</a:t>
            </a:r>
            <a:r>
              <a:rPr lang="en-US" altLang="ja-JP" sz="1200" dirty="0">
                <a:latin typeface="+mn-ea"/>
              </a:rPr>
              <a:t>1.30</a:t>
            </a:r>
            <a:r>
              <a:rPr lang="ja-JP" altLang="en-US" sz="1200" dirty="0">
                <a:latin typeface="+mn-ea"/>
              </a:rPr>
              <a:t>倍　</a:t>
            </a:r>
            <a:r>
              <a:rPr lang="en-US" altLang="ja-JP" sz="1200" dirty="0">
                <a:latin typeface="+mn-ea"/>
              </a:rPr>
              <a:t>75</a:t>
            </a:r>
            <a:r>
              <a:rPr lang="ja-JP" altLang="en-US" sz="1200" dirty="0">
                <a:latin typeface="+mn-ea"/>
              </a:rPr>
              <a:t>歳以上では</a:t>
            </a:r>
            <a:endParaRPr lang="en-US" altLang="ja-JP" sz="1200" dirty="0">
              <a:latin typeface="+mn-ea"/>
            </a:endParaRPr>
          </a:p>
          <a:p>
            <a:r>
              <a:rPr lang="en-US" altLang="ja-JP" sz="1200" dirty="0">
                <a:latin typeface="+mn-ea"/>
              </a:rPr>
              <a:t>1.58</a:t>
            </a:r>
            <a:r>
              <a:rPr lang="ja-JP" altLang="en-US" sz="1200" dirty="0">
                <a:latin typeface="+mn-ea"/>
              </a:rPr>
              <a:t>倍高くなってしまいます</a:t>
            </a:r>
            <a:endParaRPr lang="en-US" altLang="ja-JP" sz="1200" dirty="0">
              <a:latin typeface="+mn-ea"/>
            </a:endParaRPr>
          </a:p>
          <a:p>
            <a:endParaRPr lang="en-US" altLang="ja-JP" sz="1400" dirty="0">
              <a:latin typeface="+mn-ea"/>
            </a:endParaRPr>
          </a:p>
          <a:p>
            <a:r>
              <a:rPr lang="ja-JP" altLang="en-US" sz="1600" dirty="0">
                <a:latin typeface="+mn-ea"/>
              </a:rPr>
              <a:t>　　　</a:t>
            </a:r>
            <a:endParaRPr lang="en-US" altLang="ja-JP" sz="1600" dirty="0">
              <a:latin typeface="+mn-ea"/>
            </a:endParaRPr>
          </a:p>
          <a:p>
            <a:r>
              <a:rPr lang="ja-JP" altLang="en-US" sz="1600" dirty="0">
                <a:solidFill>
                  <a:schemeClr val="accent2"/>
                </a:solidFill>
                <a:latin typeface="+mn-ea"/>
              </a:rPr>
              <a:t>　　　　　</a:t>
            </a:r>
            <a:r>
              <a:rPr lang="ja-JP" altLang="en-US" sz="1400" dirty="0">
                <a:solidFill>
                  <a:srgbClr val="FF0000"/>
                </a:solidFill>
                <a:latin typeface="+mn-ea"/>
              </a:rPr>
              <a:t>入れ歯の清掃のポイント</a:t>
            </a:r>
            <a:endParaRPr lang="en-US" altLang="ja-JP" sz="1400" dirty="0">
              <a:solidFill>
                <a:srgbClr val="FF0000"/>
              </a:solidFill>
              <a:latin typeface="+mn-ea"/>
            </a:endParaRPr>
          </a:p>
          <a:p>
            <a:endParaRPr lang="en-US" altLang="ja-JP" sz="1200" dirty="0">
              <a:latin typeface="+mn-ea"/>
            </a:endParaRPr>
          </a:p>
          <a:p>
            <a:endParaRPr lang="en-US" altLang="ja-JP" sz="1200" dirty="0">
              <a:latin typeface="+mn-ea"/>
            </a:endParaRPr>
          </a:p>
          <a:p>
            <a:r>
              <a:rPr lang="ja-JP" altLang="en-US" sz="1200" dirty="0">
                <a:latin typeface="+mn-ea"/>
              </a:rPr>
              <a:t>①清掃は専用のブラシで磨く</a:t>
            </a:r>
            <a:endParaRPr lang="en-US" altLang="ja-JP" sz="1200" dirty="0">
              <a:latin typeface="+mn-ea"/>
            </a:endParaRPr>
          </a:p>
          <a:p>
            <a:r>
              <a:rPr lang="ja-JP" altLang="en-US" sz="1200" dirty="0">
                <a:latin typeface="+mn-ea"/>
              </a:rPr>
              <a:t>　ハブラシでも磨く事は可能ですがかたちが複雑な</a:t>
            </a:r>
            <a:endParaRPr lang="en-US" altLang="ja-JP" sz="1200" dirty="0">
              <a:latin typeface="+mn-ea"/>
            </a:endParaRPr>
          </a:p>
          <a:p>
            <a:r>
              <a:rPr lang="ja-JP" altLang="en-US" sz="1200" dirty="0">
                <a:latin typeface="+mn-ea"/>
              </a:rPr>
              <a:t>　入れ歯のヌルヌルした汚れを落とすには専用の</a:t>
            </a:r>
            <a:endParaRPr lang="en-US" altLang="ja-JP" sz="1200" dirty="0">
              <a:latin typeface="+mn-ea"/>
            </a:endParaRPr>
          </a:p>
          <a:p>
            <a:r>
              <a:rPr lang="ja-JP" altLang="en-US" sz="1200" dirty="0">
                <a:latin typeface="+mn-ea"/>
              </a:rPr>
              <a:t>　ブラシを使用する事をオススメします。</a:t>
            </a:r>
            <a:endParaRPr lang="en-US" altLang="ja-JP" sz="1200" dirty="0">
              <a:latin typeface="+mn-ea"/>
            </a:endParaRPr>
          </a:p>
          <a:p>
            <a:endParaRPr lang="en-US" altLang="ja-JP" sz="1200" dirty="0">
              <a:latin typeface="+mn-ea"/>
            </a:endParaRPr>
          </a:p>
          <a:p>
            <a:r>
              <a:rPr lang="ja-JP" altLang="en-US" sz="1200" dirty="0">
                <a:latin typeface="+mn-ea"/>
              </a:rPr>
              <a:t>②清掃は必ず水で流し洗い</a:t>
            </a:r>
            <a:endParaRPr lang="en-US" altLang="ja-JP" sz="1200" dirty="0">
              <a:latin typeface="+mn-ea"/>
            </a:endParaRPr>
          </a:p>
          <a:p>
            <a:r>
              <a:rPr lang="ja-JP" altLang="en-US" sz="1200" dirty="0">
                <a:latin typeface="+mn-ea"/>
              </a:rPr>
              <a:t>　高温のお湯を使用すると入れ歯は変形して</a:t>
            </a:r>
            <a:endParaRPr lang="en-US" altLang="ja-JP" sz="1200" dirty="0">
              <a:latin typeface="+mn-ea"/>
            </a:endParaRPr>
          </a:p>
          <a:p>
            <a:r>
              <a:rPr lang="ja-JP" altLang="en-US" sz="1200" dirty="0">
                <a:latin typeface="+mn-ea"/>
              </a:rPr>
              <a:t>　しまう可能性があります</a:t>
            </a:r>
            <a:endParaRPr lang="en-US" altLang="ja-JP" sz="1200" dirty="0">
              <a:latin typeface="+mn-ea"/>
            </a:endParaRPr>
          </a:p>
          <a:p>
            <a:endParaRPr lang="en-US" altLang="ja-JP" sz="1200" dirty="0">
              <a:latin typeface="+mn-ea"/>
            </a:endParaRPr>
          </a:p>
          <a:p>
            <a:r>
              <a:rPr lang="ja-JP" altLang="en-US" sz="1200" dirty="0">
                <a:latin typeface="+mn-ea"/>
              </a:rPr>
              <a:t>③入れ歯洗浄剤を使用する</a:t>
            </a:r>
            <a:endParaRPr lang="en-US" altLang="ja-JP" sz="1200" dirty="0">
              <a:latin typeface="+mn-ea"/>
            </a:endParaRPr>
          </a:p>
          <a:p>
            <a:r>
              <a:rPr lang="ja-JP" altLang="en-US" sz="1200" dirty="0">
                <a:latin typeface="+mn-ea"/>
              </a:rPr>
              <a:t>　目に見えない細菌などを殺菌消毒しましょう</a:t>
            </a:r>
            <a:endParaRPr lang="en-US" altLang="ja-JP" sz="1200" dirty="0">
              <a:latin typeface="+mn-ea"/>
            </a:endParaRPr>
          </a:p>
          <a:p>
            <a:r>
              <a:rPr lang="ja-JP" altLang="en-US" sz="1200" dirty="0">
                <a:latin typeface="+mn-ea"/>
              </a:rPr>
              <a:t>　ブラシで汚れを落としてから使用して下さい</a:t>
            </a:r>
            <a:endParaRPr lang="en-US" altLang="ja-JP" sz="1200" dirty="0">
              <a:latin typeface="+mn-ea"/>
            </a:endParaRPr>
          </a:p>
          <a:p>
            <a:r>
              <a:rPr lang="ja-JP" altLang="en-US" sz="1400" dirty="0">
                <a:latin typeface="+mn-ea"/>
              </a:rPr>
              <a:t>　</a:t>
            </a:r>
            <a:endParaRPr lang="en-US" altLang="ja-JP" sz="1400" dirty="0">
              <a:latin typeface="+mn-ea"/>
            </a:endParaRPr>
          </a:p>
          <a:p>
            <a:endParaRPr lang="en-US" altLang="ja-JP" sz="1400" dirty="0">
              <a:latin typeface="+mn-ea"/>
            </a:endParaRPr>
          </a:p>
          <a:p>
            <a:r>
              <a:rPr lang="ja-JP" altLang="en-US" sz="1400" dirty="0">
                <a:latin typeface="+mn-ea"/>
              </a:rPr>
              <a:t>　　　　　　</a:t>
            </a:r>
            <a:endParaRPr lang="en-US" altLang="ja-JP" sz="1400" dirty="0">
              <a:latin typeface="+mn-ea"/>
            </a:endParaRPr>
          </a:p>
        </p:txBody>
      </p:sp>
      <p:pic>
        <p:nvPicPr>
          <p:cNvPr id="6" name="Picture 6" descr="電気イラスト 無料 に対する画像結果">
            <a:extLst>
              <a:ext uri="{FF2B5EF4-FFF2-40B4-BE49-F238E27FC236}">
                <a16:creationId xmlns:a16="http://schemas.microsoft.com/office/drawing/2014/main" id="{C93B6E5D-6455-0FB2-4CB7-97FF37869D1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05858" y="4154492"/>
            <a:ext cx="344234" cy="4058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電気イラスト 無料 に対する画像結果">
            <a:extLst>
              <a:ext uri="{FF2B5EF4-FFF2-40B4-BE49-F238E27FC236}">
                <a16:creationId xmlns:a16="http://schemas.microsoft.com/office/drawing/2014/main" id="{A912F17F-0E8A-0FF9-7761-450C3A97400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23675" y="4154492"/>
            <a:ext cx="344234" cy="40585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義歯のお手入れ方法｜洗い方と注意点 - LIFULL 介護(ライフル介護)">
            <a:extLst>
              <a:ext uri="{FF2B5EF4-FFF2-40B4-BE49-F238E27FC236}">
                <a16:creationId xmlns:a16="http://schemas.microsoft.com/office/drawing/2014/main" id="{6D54D3BA-4313-126E-91AE-66B6ADF5732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0629" y="5535137"/>
            <a:ext cx="614561" cy="6234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義歯 イラスト 無料 に対する画像結果">
            <a:extLst>
              <a:ext uri="{FF2B5EF4-FFF2-40B4-BE49-F238E27FC236}">
                <a16:creationId xmlns:a16="http://schemas.microsoft.com/office/drawing/2014/main" id="{32C12098-5CA1-DAB2-557E-52A4C066694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1623" y="6340870"/>
            <a:ext cx="561547" cy="61633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秋の紅葉の木 アイコンセットのイラスト素材 [FYI04625214 ...">
            <a:extLst>
              <a:ext uri="{FF2B5EF4-FFF2-40B4-BE49-F238E27FC236}">
                <a16:creationId xmlns:a16="http://schemas.microsoft.com/office/drawing/2014/main" id="{A2DA5E81-6798-AE3B-30BA-DD0377C842E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07466" y="4962778"/>
            <a:ext cx="908482" cy="55101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紅葉の秋イラストのフリー素材｜イラストイメージ">
            <a:extLst>
              <a:ext uri="{FF2B5EF4-FFF2-40B4-BE49-F238E27FC236}">
                <a16:creationId xmlns:a16="http://schemas.microsoft.com/office/drawing/2014/main" id="{FCFAB262-62C6-7733-048C-3D37E9CC4ED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05229" y="1151930"/>
            <a:ext cx="611413" cy="611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07721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28520</TotalTime>
  <Words>1462</Words>
  <Application>Microsoft Office PowerPoint</Application>
  <PresentationFormat>ユーザー設定</PresentationFormat>
  <Paragraphs>402</Paragraphs>
  <Slides>2</Slides>
  <Notes>2</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2</vt:i4>
      </vt:variant>
    </vt:vector>
  </HeadingPairs>
  <TitlesOfParts>
    <vt:vector size="16" baseType="lpstr">
      <vt:lpstr>AR P丸ゴシック体M</vt:lpstr>
      <vt:lpstr>BIZ UDP明朝 Medium</vt:lpstr>
      <vt:lpstr>HGP行書体</vt:lpstr>
      <vt:lpstr>ＭＳ Ｐゴシック</vt:lpstr>
      <vt:lpstr>ＭＳ ゴシック</vt:lpstr>
      <vt:lpstr>游ゴシック</vt:lpstr>
      <vt:lpstr>Arial</vt:lpstr>
      <vt:lpstr>Blackadder ITC</vt:lpstr>
      <vt:lpstr>Calibri</vt:lpstr>
      <vt:lpstr>Calibri Light</vt:lpstr>
      <vt:lpstr>Cambria</vt:lpstr>
      <vt:lpstr>Tahoma</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町田由美子</dc:creator>
  <cp:lastModifiedBy>亜希子 出田</cp:lastModifiedBy>
  <cp:revision>1912</cp:revision>
  <cp:lastPrinted>2025-10-21T09:28:11Z</cp:lastPrinted>
  <dcterms:created xsi:type="dcterms:W3CDTF">2017-03-28T01:15:28Z</dcterms:created>
  <dcterms:modified xsi:type="dcterms:W3CDTF">2025-10-31T01:40:24Z</dcterms:modified>
</cp:coreProperties>
</file>